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6.gif" ContentType="image/gif"/>
  <Override PartName="/ppt/media/image1.jpeg" ContentType="image/jpeg"/>
  <Override PartName="/ppt/media/image23.jpeg" ContentType="image/jpeg"/>
  <Override PartName="/ppt/media/image8.png" ContentType="image/png"/>
  <Override PartName="/ppt/media/image2.jpeg" ContentType="image/jpeg"/>
  <Override PartName="/ppt/media/image3.jpeg" ContentType="image/jpeg"/>
  <Override PartName="/ppt/media/image5.gif" ContentType="image/gif"/>
  <Override PartName="/ppt/media/image4.jpeg" ContentType="image/jpeg"/>
  <Override PartName="/ppt/media/image9.png" ContentType="image/png"/>
  <Override PartName="/ppt/media/image7.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gif" ContentType="image/gif"/>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57" name="PlaceHolder 3"/>
          <p:cNvSpPr>
            <a:spLocks noGrp="1"/>
          </p:cNvSpPr>
          <p:nvPr>
            <p:ph type="body"/>
          </p:nvPr>
        </p:nvSpPr>
        <p:spPr>
          <a:xfrm>
            <a:off x="45720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58" name="PlaceHolder 4"/>
          <p:cNvSpPr>
            <a:spLocks noGrp="1"/>
          </p:cNvSpPr>
          <p:nvPr>
            <p:ph type="body"/>
          </p:nvPr>
        </p:nvSpPr>
        <p:spPr>
          <a:xfrm>
            <a:off x="467424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73" name="PlaceHolder 4"/>
          <p:cNvSpPr>
            <a:spLocks noGrp="1"/>
          </p:cNvSpPr>
          <p:nvPr>
            <p:ph type="body"/>
          </p:nvPr>
        </p:nvSpPr>
        <p:spPr>
          <a:xfrm>
            <a:off x="467424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74" name="PlaceHolder 5"/>
          <p:cNvSpPr>
            <a:spLocks noGrp="1"/>
          </p:cNvSpPr>
          <p:nvPr>
            <p:ph type="body"/>
          </p:nvPr>
        </p:nvSpPr>
        <p:spPr>
          <a:xfrm>
            <a:off x="45720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79" name="PlaceHolder 5"/>
          <p:cNvSpPr>
            <a:spLocks noGrp="1"/>
          </p:cNvSpPr>
          <p:nvPr>
            <p:ph type="body"/>
          </p:nvPr>
        </p:nvSpPr>
        <p:spPr>
          <a:xfrm>
            <a:off x="6022080" y="396432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81" name="PlaceHolder 7"/>
          <p:cNvSpPr>
            <a:spLocks noGrp="1"/>
          </p:cNvSpPr>
          <p:nvPr>
            <p:ph type="body"/>
          </p:nvPr>
        </p:nvSpPr>
        <p:spPr>
          <a:xfrm>
            <a:off x="457200" y="3964320"/>
            <a:ext cx="264960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sv-SE"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sv-SE"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sv-SE"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sv-SE"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0c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sv-SE" sz="4400" spc="-1" strike="noStrike">
                <a:solidFill>
                  <a:srgbClr val="000000"/>
                </a:solidFill>
                <a:latin typeface="Calibri"/>
              </a:rPr>
              <a:t>Click to edit Master title style</a:t>
            </a:r>
            <a:endParaRPr b="0" lang="sv-SE"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EECE9D56-F8E3-42D7-AE75-F12178DF88BE}" type="datetime">
              <a:rPr b="0" lang="en-US" sz="1200" spc="-1" strike="noStrike">
                <a:solidFill>
                  <a:srgbClr val="8b8b8b"/>
                </a:solidFill>
                <a:latin typeface="Calibri"/>
              </a:rPr>
              <a:t>7/23/17</a:t>
            </a:fld>
            <a:endParaRPr b="0" lang="en-US"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84A02AB-26FF-4BC8-B510-70D922C4E4DA}"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Calibri"/>
              </a:rPr>
              <a:t>Click to edit the outline text format</a:t>
            </a:r>
            <a:endParaRPr b="0" lang="sv-SE"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sv-SE" sz="2400" spc="-1" strike="noStrike">
                <a:solidFill>
                  <a:srgbClr val="000000"/>
                </a:solidFill>
                <a:latin typeface="Calibri"/>
              </a:rPr>
              <a:t>Second Outline Level</a:t>
            </a:r>
            <a:endParaRPr b="0" lang="sv-SE"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sv-SE" sz="2000" spc="-1" strike="noStrike">
                <a:solidFill>
                  <a:srgbClr val="000000"/>
                </a:solidFill>
                <a:latin typeface="Calibri"/>
              </a:rPr>
              <a:t>Third Outline Level</a:t>
            </a:r>
            <a:endParaRPr b="0" lang="sv-SE"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Calibri"/>
              </a:rPr>
              <a:t>Fourth Outline Level</a:t>
            </a:r>
            <a:endParaRPr b="0" lang="sv-SE"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Calibri"/>
              </a:rPr>
              <a:t>Fifth Outline Level</a:t>
            </a:r>
            <a:endParaRPr b="0" lang="sv-S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Calibri"/>
              </a:rPr>
              <a:t>Sixth Outline Level</a:t>
            </a:r>
            <a:endParaRPr b="0" lang="sv-S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Calibri"/>
              </a:rPr>
              <a:t>Seventh Outline Level</a:t>
            </a:r>
            <a:endParaRPr b="0" lang="sv-S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0c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sv-SE" sz="4400" spc="-1" strike="noStrike">
                <a:solidFill>
                  <a:srgbClr val="000000"/>
                </a:solidFill>
                <a:latin typeface="Calibri"/>
              </a:rPr>
              <a:t>Click to edit Master title style</a:t>
            </a:r>
            <a:endParaRPr b="0" lang="sv-SE"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Click to edit Master text styles</a:t>
            </a:r>
            <a:endParaRPr b="0" lang="sv-SE"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sv-SE" sz="2800" spc="-1" strike="noStrike">
                <a:solidFill>
                  <a:srgbClr val="000000"/>
                </a:solidFill>
                <a:latin typeface="Calibri"/>
              </a:rPr>
              <a:t>Second level</a:t>
            </a:r>
            <a:endParaRPr b="0" lang="sv-SE"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sv-SE" sz="2400" spc="-1" strike="noStrike">
                <a:solidFill>
                  <a:srgbClr val="000000"/>
                </a:solidFill>
                <a:latin typeface="Calibri"/>
              </a:rPr>
              <a:t>Third level</a:t>
            </a:r>
            <a:endParaRPr b="0" lang="sv-SE"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sv-SE" sz="2000" spc="-1" strike="noStrike">
                <a:solidFill>
                  <a:srgbClr val="000000"/>
                </a:solidFill>
                <a:latin typeface="Calibri"/>
              </a:rPr>
              <a:t>Fourth level</a:t>
            </a:r>
            <a:endParaRPr b="0" lang="sv-SE"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sv-SE" sz="2000" spc="-1" strike="noStrike">
                <a:solidFill>
                  <a:srgbClr val="000000"/>
                </a:solidFill>
                <a:latin typeface="Calibri"/>
              </a:rPr>
              <a:t>Fifth level</a:t>
            </a:r>
            <a:endParaRPr b="0" lang="sv-SE"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fld id="{FDFF217B-DFFF-4212-85CE-AE43157D4C87}" type="datetime">
              <a:rPr b="0" lang="en-US" sz="1200" spc="-1" strike="noStrike">
                <a:solidFill>
                  <a:srgbClr val="8b8b8b"/>
                </a:solidFill>
                <a:latin typeface="Calibri"/>
              </a:rPr>
              <a:t>7/23/17</a:t>
            </a:fld>
            <a:endParaRPr b="0" lang="en-US"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3866183-CA88-43A8-A012-B3E3B57BA2F8}"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4.gif"/><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hyperlink" Target="http://www.youtube.com/watch?v=FE9RsgAqJeA&amp;feature=related" TargetMode="External"/><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hyperlink" Target="http://www.designboom.com/weblog/cat/9/view/4748/mvrdv-architects-wins-gwanggyo-power-centre-competition-in-south-korea.html" TargetMode="External"/><Relationship Id="rId2" Type="http://schemas.openxmlformats.org/officeDocument/2006/relationships/image" Target="../media/image25.jpeg"/><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hyperlink" Target="http://www.youtube.com/watch?v=bP15Vgt55Gk" TargetMode="External"/><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hyperlink" Target="http://www.treehugger.com/files/2010/05/organic_seaweed_farm_powers_bio-hydrogen_airship.php" TargetMode="External"/><Relationship Id="rId2" Type="http://schemas.openxmlformats.org/officeDocument/2006/relationships/hyperlink" Target="http://www.treehugger.com/files/2010/05/organic_seaweed_farm_powers_bio-hydrogen_airship.php" TargetMode="External"/><Relationship Id="rId3" Type="http://schemas.openxmlformats.org/officeDocument/2006/relationships/image" Target="../media/image27.jpeg"/><Relationship Id="rId4"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hyperlink" Target="http://www.e24.se/entreprenor/materialet-som-spas-kunna-stoppa-jordens-uppvarmning_2338509.e24" TargetMode="External"/><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hyperlink" Target="http://www.happyplanetindex.org/learn/index.html" TargetMode="External"/><Relationship Id="rId2" Type="http://schemas.openxmlformats.org/officeDocument/2006/relationships/hyperlink" Target="http://www.happyplanetindex.org/explore/global/" TargetMode="External"/><Relationship Id="rId3" Type="http://schemas.openxmlformats.org/officeDocument/2006/relationships/hyperlink" Target="http://www.happyplanetindex.org/public-data/files/happy-planet-index-2-0.pdf" TargetMode="External"/><Relationship Id="rId4"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gi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611640" y="1196640"/>
            <a:ext cx="7772040" cy="1469520"/>
          </a:xfrm>
          <a:prstGeom prst="rect">
            <a:avLst/>
          </a:prstGeom>
          <a:noFill/>
          <a:ln>
            <a:noFill/>
          </a:ln>
        </p:spPr>
        <p:txBody>
          <a:bodyPr anchor="ctr"/>
          <a:p>
            <a:pPr algn="ctr">
              <a:lnSpc>
                <a:spcPct val="100000"/>
              </a:lnSpc>
            </a:pPr>
            <a:r>
              <a:rPr b="0" lang="sv-SE" sz="4400" spc="-1" strike="noStrike">
                <a:solidFill>
                  <a:srgbClr val="000000"/>
                </a:solidFill>
                <a:latin typeface="Calibri"/>
              </a:rPr>
              <a:t>Solceller</a:t>
            </a:r>
            <a:endParaRPr b="0" lang="sv-SE" sz="4400" spc="-1" strike="noStrike">
              <a:solidFill>
                <a:srgbClr val="000000"/>
              </a:solidFill>
              <a:latin typeface="Calibri"/>
            </a:endParaRPr>
          </a:p>
        </p:txBody>
      </p:sp>
      <p:sp>
        <p:nvSpPr>
          <p:cNvPr id="83" name="TextShape 2"/>
          <p:cNvSpPr txBox="1"/>
          <p:nvPr/>
        </p:nvSpPr>
        <p:spPr>
          <a:xfrm>
            <a:off x="1331640" y="2925000"/>
            <a:ext cx="6400440" cy="1752120"/>
          </a:xfrm>
          <a:prstGeom prst="rect">
            <a:avLst/>
          </a:prstGeom>
          <a:noFill/>
          <a:ln>
            <a:noFill/>
          </a:ln>
        </p:spPr>
        <p:txBody>
          <a:bodyPr/>
          <a:p>
            <a:pPr algn="ctr">
              <a:lnSpc>
                <a:spcPct val="100000"/>
              </a:lnSpc>
              <a:spcBef>
                <a:spcPts val="641"/>
              </a:spcBef>
            </a:pPr>
            <a:r>
              <a:rPr b="0" lang="en-US" sz="3200" spc="-1" strike="noStrike">
                <a:solidFill>
                  <a:srgbClr val="8b8b8b"/>
                </a:solidFill>
                <a:latin typeface="Calibri"/>
              </a:rPr>
              <a:t>Grundförutsättningar?</a:t>
            </a:r>
            <a:endParaRPr b="0" lang="en-US" sz="32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Global Solar Map</a:t>
            </a:r>
            <a:endParaRPr b="0" lang="sv-SE" sz="4400" spc="-1" strike="noStrike">
              <a:solidFill>
                <a:srgbClr val="000000"/>
              </a:solidFill>
              <a:latin typeface="Calibri"/>
            </a:endParaRPr>
          </a:p>
        </p:txBody>
      </p:sp>
      <p:pic>
        <p:nvPicPr>
          <p:cNvPr id="102" name="Content Placeholder 4" descr=""/>
          <p:cNvPicPr/>
          <p:nvPr/>
        </p:nvPicPr>
        <p:blipFill>
          <a:blip r:embed="rId1"/>
          <a:stretch/>
        </p:blipFill>
        <p:spPr>
          <a:xfrm>
            <a:off x="2627640" y="2205000"/>
            <a:ext cx="4079520" cy="28796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PV produktion globalt (MW)</a:t>
            </a:r>
            <a:endParaRPr b="0" lang="sv-SE" sz="4400" spc="-1" strike="noStrike">
              <a:solidFill>
                <a:srgbClr val="000000"/>
              </a:solidFill>
              <a:latin typeface="Calibri"/>
            </a:endParaRPr>
          </a:p>
        </p:txBody>
      </p:sp>
      <p:pic>
        <p:nvPicPr>
          <p:cNvPr id="104" name="Content Placeholder 4" descr=""/>
          <p:cNvPicPr/>
          <p:nvPr/>
        </p:nvPicPr>
        <p:blipFill>
          <a:blip r:embed="rId1"/>
          <a:stretch/>
        </p:blipFill>
        <p:spPr>
          <a:xfrm>
            <a:off x="2267640" y="2349000"/>
            <a:ext cx="4644720" cy="28796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Fördelar</a:t>
            </a:r>
            <a:endParaRPr b="0" lang="sv-SE" sz="4400" spc="-1" strike="noStrike">
              <a:solidFill>
                <a:srgbClr val="000000"/>
              </a:solidFill>
              <a:latin typeface="Calibri"/>
            </a:endParaRPr>
          </a:p>
        </p:txBody>
      </p:sp>
      <p:sp>
        <p:nvSpPr>
          <p:cNvPr id="106"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Det är en förnyelsebar energikälla, och kommer därför "alltid" finnas tillhands.</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Billiga driftkostnader</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Solenergi är miljövänlig och ger inga avfallsprodukter eller utsläpp när man använder den.</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När man skrotar solcellerna behandlas de som icke-giftigt avfall.</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De arbetar helt ljudlöst och gratis, utan några rörliga delar, det gör att de kräver ytterst lite underhåll. </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Solceller hjälper till mycket i ökenområden och tredje världen. Där den ersätter dieselgeneratorer för att ge el. </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Solcellsenergi bidrar inte till växthuseffekten, som fossila bränslen och biobränsle gör.</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Ett solcellssystem kan fungera i upp till 30 år innan de börjar slitas ut </a:t>
            </a:r>
            <a:endParaRPr b="0" lang="sv-SE" sz="3200" spc="-1" strike="noStrike">
              <a:solidFill>
                <a:srgbClr val="000000"/>
              </a:solidFill>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Nackdelar</a:t>
            </a:r>
            <a:endParaRPr b="0" lang="sv-SE" sz="4400" spc="-1" strike="noStrike">
              <a:solidFill>
                <a:srgbClr val="000000"/>
              </a:solidFill>
              <a:latin typeface="Calibri"/>
            </a:endParaRPr>
          </a:p>
        </p:txBody>
      </p:sp>
      <p:sp>
        <p:nvSpPr>
          <p:cNvPr id="108"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Solljuset är inte konstant</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Solens låga ljusenergi per kvadratmeter</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Påverkan av vilken tid det är på dygnet, klimatet, årstid och föroreningar </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Dyrt i förhållande till annan energi</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Till skillnad mot ett vattenkraftverks vars verkningsgrad är 90 %, omvandlar solcellen bara 15 % av den solenergi som tas upp till el.</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Dyrt med material</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I t.ex. Sverige lyser solen minst under vintern, då vi behöver el mest. </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När man tillverkar tunnfilmsceller använder man giftiga och explosiva gaser. </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Solcellerna tar stor plats. </a:t>
            </a:r>
            <a:endParaRPr b="0" lang="sv-SE"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sv-SE" sz="3200" spc="-1" strike="noStrike">
                <a:solidFill>
                  <a:srgbClr val="000000"/>
                </a:solidFill>
                <a:latin typeface="Calibri"/>
              </a:rPr>
              <a:t>Produktionen av solceller är energikrävande</a:t>
            </a:r>
            <a:endParaRPr b="0" lang="sv-SE" sz="3200" spc="-1" strike="noStrike">
              <a:solidFill>
                <a:srgbClr val="000000"/>
              </a:solidFill>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Ekonomi</a:t>
            </a:r>
            <a:endParaRPr b="0" lang="sv-SE" sz="4400" spc="-1" strike="noStrike">
              <a:solidFill>
                <a:srgbClr val="000000"/>
              </a:solidFill>
              <a:latin typeface="Calibri"/>
            </a:endParaRPr>
          </a:p>
        </p:txBody>
      </p:sp>
      <p:sp>
        <p:nvSpPr>
          <p:cNvPr id="110" name="TextShape 2"/>
          <p:cNvSpPr txBox="1"/>
          <p:nvPr/>
        </p:nvSpPr>
        <p:spPr>
          <a:xfrm>
            <a:off x="467640" y="1845000"/>
            <a:ext cx="8229240" cy="4525560"/>
          </a:xfrm>
          <a:prstGeom prst="rect">
            <a:avLst/>
          </a:prstGeom>
          <a:noFill/>
          <a:ln>
            <a:noFill/>
          </a:ln>
        </p:spPr>
        <p:txBody>
          <a:bodyPr>
            <a:normAutofit/>
          </a:bodyPr>
          <a:p>
            <a:pPr marL="343080" indent="-342720">
              <a:lnSpc>
                <a:spcPct val="100000"/>
              </a:lnSpc>
              <a:spcBef>
                <a:spcPts val="400"/>
              </a:spcBef>
            </a:pPr>
            <a:endParaRPr b="0" lang="sv-SE" sz="32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sv-SE" sz="2000" spc="-1" strike="noStrike">
                <a:solidFill>
                  <a:srgbClr val="000000"/>
                </a:solidFill>
                <a:latin typeface="Calibri"/>
              </a:rPr>
              <a:t>Driftkostnaderna för både solvärme och solceller är mycket låga (40 öre/kWh) eftersom systemet i stort sätt inte behöver något underhåll alls. Det är investeringskostnaden som däremot är relativt dyra.</a:t>
            </a:r>
            <a:br/>
            <a:r>
              <a:rPr b="0" lang="sv-SE" sz="2000" spc="-1" strike="noStrike">
                <a:solidFill>
                  <a:srgbClr val="000000"/>
                </a:solidFill>
                <a:latin typeface="Calibri"/>
              </a:rPr>
              <a:t> </a:t>
            </a:r>
            <a:endParaRPr b="0" lang="sv-SE"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sv-SE" sz="2000" spc="-1" strike="noStrike">
                <a:solidFill>
                  <a:srgbClr val="000000"/>
                </a:solidFill>
                <a:latin typeface="Calibri"/>
              </a:rPr>
              <a:t>Flera positiva framtidsprognoser pekar på att solenergins priser kommer att sänkas ytterligare, och de icke förnyelsebara energiformerna kommer att bli mycket dyrare. Detta skulle ske inom en snar framtid (5 - 30 år). I framtiden kommer det vara lika billigt att lägga solceller på hustaket som att lägga taktegel. </a:t>
            </a:r>
            <a:endParaRPr b="0" lang="sv-SE" sz="2000" spc="-1" strike="noStrike">
              <a:solidFill>
                <a:srgbClr val="000000"/>
              </a:solidFill>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Hushåll</a:t>
            </a:r>
            <a:endParaRPr b="0" lang="sv-SE" sz="4400" spc="-1" strike="noStrike">
              <a:solidFill>
                <a:srgbClr val="000000"/>
              </a:solidFill>
              <a:latin typeface="Calibri"/>
            </a:endParaRPr>
          </a:p>
        </p:txBody>
      </p:sp>
      <p:sp>
        <p:nvSpPr>
          <p:cNvPr id="112"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pPr>
            <a:br/>
            <a:r>
              <a:rPr b="1" lang="sv-SE" sz="2200" spc="-1" strike="noStrike">
                <a:solidFill>
                  <a:srgbClr val="000000"/>
                </a:solidFill>
                <a:latin typeface="Calibri"/>
              </a:rPr>
              <a:t>Hur stor yta behöver man för att klara sin elförsörjning?</a:t>
            </a:r>
            <a:br/>
            <a:br/>
            <a:r>
              <a:rPr b="0" lang="sv-SE" sz="2200" spc="-1" strike="noStrike">
                <a:solidFill>
                  <a:srgbClr val="000000"/>
                </a:solidFill>
                <a:latin typeface="Calibri"/>
              </a:rPr>
              <a:t>En svensk normalfamilj skulle behöva 33 kvadratmeter solceller på taket för att täcka sitt behov av hushållsel. Den som dessutom värmer upp sin bostad med el skulle behöva en många gånger större yta. Tyvärr lyser ju inte solen så mycket på vintern, när vi behöver mest värme.</a:t>
            </a:r>
            <a:endParaRPr b="0" lang="sv-SE" sz="2200" spc="-1" strike="noStrike">
              <a:solidFill>
                <a:srgbClr val="000000"/>
              </a:solidFill>
              <a:latin typeface="Calibri"/>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Tillämpning</a:t>
            </a:r>
            <a:endParaRPr b="0" lang="sv-SE" sz="4400" spc="-1" strike="noStrike">
              <a:solidFill>
                <a:srgbClr val="000000"/>
              </a:solidFill>
              <a:latin typeface="Calibri"/>
            </a:endParaRPr>
          </a:p>
        </p:txBody>
      </p:sp>
      <p:sp>
        <p:nvSpPr>
          <p:cNvPr id="114"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00"/>
              </a:spcBef>
            </a:pPr>
            <a:br/>
            <a:r>
              <a:rPr b="0" lang="sv-SE" sz="2000" spc="-1" strike="noStrike">
                <a:solidFill>
                  <a:srgbClr val="000000"/>
                </a:solidFill>
                <a:latin typeface="Calibri"/>
              </a:rPr>
              <a:t>Avlägsna platser utanför elnätet tex fyrar, väderstationer, frånskiljare</a:t>
            </a:r>
            <a:br/>
            <a:br/>
            <a:r>
              <a:rPr b="0" lang="sv-SE" sz="2000" spc="-1" strike="noStrike">
                <a:solidFill>
                  <a:srgbClr val="000000"/>
                </a:solidFill>
                <a:latin typeface="Calibri"/>
              </a:rPr>
              <a:t>Fritidsektorn tex segelbåtar, husvagnar, cyklar</a:t>
            </a:r>
            <a:br/>
            <a:br/>
            <a:r>
              <a:rPr b="0" lang="sv-SE" sz="2000" spc="-1" strike="noStrike">
                <a:solidFill>
                  <a:srgbClr val="000000"/>
                </a:solidFill>
                <a:latin typeface="Calibri"/>
              </a:rPr>
              <a:t>Konsumetsektorn tex miniräknare, klockor</a:t>
            </a:r>
            <a:br/>
            <a:br/>
            <a:r>
              <a:rPr b="0" lang="sv-SE" sz="2000" spc="-1" strike="noStrike">
                <a:solidFill>
                  <a:srgbClr val="000000"/>
                </a:solidFill>
                <a:latin typeface="Calibri"/>
              </a:rPr>
              <a:t>Fastigheter tex tak</a:t>
            </a:r>
            <a:br/>
            <a:br/>
            <a:r>
              <a:rPr b="0" lang="sv-SE" sz="2000" spc="-1" strike="noStrike">
                <a:solidFill>
                  <a:srgbClr val="000000"/>
                </a:solidFill>
                <a:latin typeface="Calibri"/>
              </a:rPr>
              <a:t>Övrigt tex färjor, rymden, solcellsparker, lampor</a:t>
            </a:r>
            <a:endParaRPr b="0" lang="sv-SE" sz="2000" spc="-1" strike="noStrike">
              <a:solidFill>
                <a:srgbClr val="000000"/>
              </a:solidFill>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Miljöaspekter</a:t>
            </a:r>
            <a:endParaRPr b="0" lang="sv-SE" sz="4400" spc="-1" strike="noStrike">
              <a:solidFill>
                <a:srgbClr val="000000"/>
              </a:solidFill>
              <a:latin typeface="Calibri"/>
            </a:endParaRPr>
          </a:p>
        </p:txBody>
      </p:sp>
      <p:sp>
        <p:nvSpPr>
          <p:cNvPr id="116"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00"/>
              </a:spcBef>
            </a:pPr>
            <a:br/>
            <a:endParaRPr b="0" lang="sv-SE" sz="3200" spc="-1" strike="noStrike">
              <a:solidFill>
                <a:srgbClr val="000000"/>
              </a:solidFill>
              <a:latin typeface="Calibri"/>
            </a:endParaRPr>
          </a:p>
        </p:txBody>
      </p:sp>
      <p:sp>
        <p:nvSpPr>
          <p:cNvPr id="117" name="CustomShape 3"/>
          <p:cNvSpPr/>
          <p:nvPr/>
        </p:nvSpPr>
        <p:spPr>
          <a:xfrm>
            <a:off x="1989000" y="1772640"/>
            <a:ext cx="5874840" cy="3382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Störst vid utvinning och tillverkning</a:t>
            </a:r>
            <a:br/>
            <a:br/>
            <a:r>
              <a:rPr b="0" lang="en-US" sz="1800" spc="-1" strike="noStrike">
                <a:solidFill>
                  <a:srgbClr val="000000"/>
                </a:solidFill>
                <a:latin typeface="Calibri"/>
              </a:rPr>
              <a:t>Det kan krävas stor energiåtgång vid tillverkning</a:t>
            </a:r>
            <a:br/>
            <a:br/>
            <a:r>
              <a:rPr b="0" lang="en-US" sz="1800" spc="-1" strike="noStrike">
                <a:solidFill>
                  <a:srgbClr val="000000"/>
                </a:solidFill>
                <a:latin typeface="Calibri"/>
              </a:rPr>
              <a:t>Ibland används giftiga och explosiva gaser vid produktion</a:t>
            </a:r>
            <a:br/>
            <a:br/>
            <a:r>
              <a:rPr b="0" lang="en-US" sz="1800" spc="-1" strike="noStrike">
                <a:solidFill>
                  <a:srgbClr val="000000"/>
                </a:solidFill>
                <a:latin typeface="Calibri"/>
              </a:rPr>
              <a:t>Vid brand av anläggningar finns risk för utsläpp av (Cd, As, Se)</a:t>
            </a:r>
            <a:br/>
            <a:br/>
            <a:r>
              <a:rPr b="0" lang="en-US" sz="1800" spc="-1" strike="noStrike">
                <a:solidFill>
                  <a:srgbClr val="000000"/>
                </a:solidFill>
                <a:latin typeface="Calibri"/>
              </a:rPr>
              <a:t>Kan nedbrytas som icke-toxiskt avfall</a:t>
            </a:r>
            <a:br/>
            <a:br/>
            <a:r>
              <a:rPr b="0" lang="en-US" sz="1800" spc="-1" strike="noStrike">
                <a:solidFill>
                  <a:srgbClr val="000000"/>
                </a:solidFill>
                <a:latin typeface="Calibri"/>
              </a:rPr>
              <a:t>Lång livslängd upp till 50 år</a:t>
            </a:r>
            <a:br/>
            <a:endParaRPr b="0" lang="en-US" sz="1800" spc="-1" strike="noStrike">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Möjligheter?</a:t>
            </a:r>
            <a:endParaRPr b="0" lang="sv-SE" sz="4400" spc="-1" strike="noStrike">
              <a:solidFill>
                <a:srgbClr val="000000"/>
              </a:solidFill>
              <a:latin typeface="Calibri"/>
            </a:endParaRPr>
          </a:p>
        </p:txBody>
      </p:sp>
      <p:sp>
        <p:nvSpPr>
          <p:cNvPr id="119"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00"/>
              </a:spcBef>
            </a:pPr>
            <a:br/>
            <a:endParaRPr b="0" lang="sv-SE" sz="3200" spc="-1" strike="noStrike">
              <a:solidFill>
                <a:srgbClr val="000000"/>
              </a:solidFill>
              <a:latin typeface="Calibri"/>
            </a:endParaRPr>
          </a:p>
        </p:txBody>
      </p:sp>
      <p:pic>
        <p:nvPicPr>
          <p:cNvPr id="120" name="Picture 3" descr=""/>
          <p:cNvPicPr/>
          <p:nvPr/>
        </p:nvPicPr>
        <p:blipFill>
          <a:blip r:embed="rId1"/>
          <a:stretch/>
        </p:blipFill>
        <p:spPr>
          <a:xfrm>
            <a:off x="2627640" y="2349000"/>
            <a:ext cx="3831480" cy="287964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Solar-Segway?</a:t>
            </a:r>
            <a:endParaRPr b="0" lang="sv-SE" sz="4400" spc="-1" strike="noStrike">
              <a:solidFill>
                <a:srgbClr val="000000"/>
              </a:solidFill>
              <a:latin typeface="Calibri"/>
            </a:endParaRPr>
          </a:p>
        </p:txBody>
      </p:sp>
      <p:pic>
        <p:nvPicPr>
          <p:cNvPr id="122" name="Content Placeholder 3" descr=""/>
          <p:cNvPicPr/>
          <p:nvPr/>
        </p:nvPicPr>
        <p:blipFill>
          <a:blip r:embed="rId1"/>
          <a:stretch/>
        </p:blipFill>
        <p:spPr>
          <a:xfrm>
            <a:off x="2339640" y="2205000"/>
            <a:ext cx="4317480" cy="287964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t>
            </a:r>
            <a:endParaRPr b="0" lang="sv-SE" sz="4400" spc="-1" strike="noStrike">
              <a:solidFill>
                <a:srgbClr val="000000"/>
              </a:solidFill>
              <a:latin typeface="Calibri"/>
            </a:endParaRPr>
          </a:p>
        </p:txBody>
      </p:sp>
      <p:pic>
        <p:nvPicPr>
          <p:cNvPr id="85" name="Content Placeholder 4" descr=""/>
          <p:cNvPicPr/>
          <p:nvPr/>
        </p:nvPicPr>
        <p:blipFill>
          <a:blip r:embed="rId1"/>
          <a:stretch/>
        </p:blipFill>
        <p:spPr>
          <a:xfrm>
            <a:off x="3204000" y="2349000"/>
            <a:ext cx="2879640" cy="2879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Solar-Maglev?</a:t>
            </a:r>
            <a:endParaRPr b="0" lang="sv-SE" sz="4400" spc="-1" strike="noStrike">
              <a:solidFill>
                <a:srgbClr val="000000"/>
              </a:solidFill>
              <a:latin typeface="Calibri"/>
            </a:endParaRPr>
          </a:p>
        </p:txBody>
      </p:sp>
      <p:pic>
        <p:nvPicPr>
          <p:cNvPr id="124" name="Content Placeholder 5" descr=""/>
          <p:cNvPicPr/>
          <p:nvPr/>
        </p:nvPicPr>
        <p:blipFill>
          <a:blip r:embed="rId1"/>
          <a:stretch/>
        </p:blipFill>
        <p:spPr>
          <a:xfrm>
            <a:off x="2699640" y="2421000"/>
            <a:ext cx="3839760" cy="28796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Solar-Roadway</a:t>
            </a:r>
            <a:endParaRPr b="0" lang="sv-SE" sz="4400" spc="-1" strike="noStrike">
              <a:solidFill>
                <a:srgbClr val="000000"/>
              </a:solidFill>
              <a:latin typeface="Calibri"/>
            </a:endParaRPr>
          </a:p>
        </p:txBody>
      </p:sp>
      <p:pic>
        <p:nvPicPr>
          <p:cNvPr id="126" name="Content Placeholder 4" descr=""/>
          <p:cNvPicPr/>
          <p:nvPr/>
        </p:nvPicPr>
        <p:blipFill>
          <a:blip r:embed="rId1"/>
          <a:stretch/>
        </p:blipFill>
        <p:spPr>
          <a:xfrm>
            <a:off x="2555640" y="2205000"/>
            <a:ext cx="3837240" cy="287964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Solar-Prius</a:t>
            </a:r>
            <a:endParaRPr b="0" lang="sv-SE" sz="4400" spc="-1" strike="noStrike">
              <a:solidFill>
                <a:srgbClr val="000000"/>
              </a:solidFill>
              <a:latin typeface="Calibri"/>
            </a:endParaRPr>
          </a:p>
        </p:txBody>
      </p:sp>
      <p:pic>
        <p:nvPicPr>
          <p:cNvPr id="128" name="Content Placeholder 5" descr=""/>
          <p:cNvPicPr/>
          <p:nvPr/>
        </p:nvPicPr>
        <p:blipFill>
          <a:blip r:embed="rId1"/>
          <a:stretch/>
        </p:blipFill>
        <p:spPr>
          <a:xfrm>
            <a:off x="2123640" y="2493000"/>
            <a:ext cx="4727880" cy="287964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Volitan</a:t>
            </a:r>
            <a:endParaRPr b="0" lang="sv-SE" sz="4400" spc="-1" strike="noStrike">
              <a:solidFill>
                <a:srgbClr val="000000"/>
              </a:solidFill>
              <a:latin typeface="Calibri"/>
            </a:endParaRPr>
          </a:p>
        </p:txBody>
      </p:sp>
      <p:pic>
        <p:nvPicPr>
          <p:cNvPr id="130" name="Content Placeholder 4" descr=""/>
          <p:cNvPicPr/>
          <p:nvPr/>
        </p:nvPicPr>
        <p:blipFill>
          <a:blip r:embed="rId1"/>
          <a:stretch/>
        </p:blipFill>
        <p:spPr>
          <a:xfrm>
            <a:off x="2483640" y="2061000"/>
            <a:ext cx="3839760" cy="287964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Solar-Sail</a:t>
            </a:r>
            <a:endParaRPr b="0" lang="sv-SE" sz="4400" spc="-1" strike="noStrike">
              <a:solidFill>
                <a:srgbClr val="000000"/>
              </a:solidFill>
              <a:latin typeface="Calibri"/>
            </a:endParaRPr>
          </a:p>
        </p:txBody>
      </p:sp>
      <p:pic>
        <p:nvPicPr>
          <p:cNvPr id="132" name="Content Placeholder 5" descr=""/>
          <p:cNvPicPr/>
          <p:nvPr/>
        </p:nvPicPr>
        <p:blipFill>
          <a:blip r:embed="rId1"/>
          <a:stretch/>
        </p:blipFill>
        <p:spPr>
          <a:xfrm>
            <a:off x="2699640" y="2061000"/>
            <a:ext cx="3277440" cy="287964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Solar-Ferry (London)</a:t>
            </a:r>
            <a:endParaRPr b="0" lang="sv-SE" sz="4400" spc="-1" strike="noStrike">
              <a:solidFill>
                <a:srgbClr val="000000"/>
              </a:solidFill>
              <a:latin typeface="Calibri"/>
            </a:endParaRPr>
          </a:p>
        </p:txBody>
      </p:sp>
      <p:pic>
        <p:nvPicPr>
          <p:cNvPr id="134" name="Content Placeholder 4" descr=""/>
          <p:cNvPicPr/>
          <p:nvPr/>
        </p:nvPicPr>
        <p:blipFill>
          <a:blip r:embed="rId1"/>
          <a:stretch/>
        </p:blipFill>
        <p:spPr>
          <a:xfrm>
            <a:off x="2314440" y="2358360"/>
            <a:ext cx="4319640" cy="287964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sv-SE" sz="4400" spc="-1" strike="noStrike">
                <a:solidFill>
                  <a:srgbClr val="000000"/>
                </a:solidFill>
                <a:latin typeface="Calibri"/>
              </a:rPr>
              <a:t>Plant-Solar (Germany) </a:t>
            </a:r>
            <a:r>
              <a:rPr b="0" lang="sv-SE" sz="2000" spc="-1" strike="noStrike">
                <a:solidFill>
                  <a:srgbClr val="000000"/>
                </a:solidFill>
                <a:latin typeface="Calibri"/>
              </a:rPr>
              <a:t>100x50 ft</a:t>
            </a:r>
            <a:endParaRPr b="0" lang="sv-SE" sz="2000" spc="-1" strike="noStrike">
              <a:solidFill>
                <a:srgbClr val="000000"/>
              </a:solidFill>
              <a:latin typeface="Calibri"/>
            </a:endParaRPr>
          </a:p>
        </p:txBody>
      </p:sp>
      <p:pic>
        <p:nvPicPr>
          <p:cNvPr id="136" name="Content Placeholder 5" descr=""/>
          <p:cNvPicPr/>
          <p:nvPr/>
        </p:nvPicPr>
        <p:blipFill>
          <a:blip r:embed="rId1"/>
          <a:stretch/>
        </p:blipFill>
        <p:spPr>
          <a:xfrm>
            <a:off x="2123640" y="1917000"/>
            <a:ext cx="4319640" cy="28796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Solar Rickshaw (Dehli)</a:t>
            </a:r>
            <a:endParaRPr b="0" lang="sv-SE" sz="4400" spc="-1" strike="noStrike">
              <a:solidFill>
                <a:srgbClr val="000000"/>
              </a:solidFill>
              <a:latin typeface="Calibri"/>
            </a:endParaRPr>
          </a:p>
        </p:txBody>
      </p:sp>
      <p:pic>
        <p:nvPicPr>
          <p:cNvPr id="138" name="Content Placeholder 4" descr=""/>
          <p:cNvPicPr/>
          <p:nvPr/>
        </p:nvPicPr>
        <p:blipFill>
          <a:blip r:embed="rId1"/>
          <a:stretch/>
        </p:blipFill>
        <p:spPr>
          <a:xfrm>
            <a:off x="2347920" y="2286720"/>
            <a:ext cx="4062960" cy="287964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sv-SE" sz="4400" spc="-1" strike="noStrike">
                <a:solidFill>
                  <a:srgbClr val="000000"/>
                </a:solidFill>
                <a:latin typeface="Calibri"/>
              </a:rPr>
              <a:t>Solar Powered Bicycle Stand (Tokyo)</a:t>
            </a:r>
            <a:endParaRPr b="0" lang="sv-SE" sz="4400" spc="-1" strike="noStrike">
              <a:solidFill>
                <a:srgbClr val="000000"/>
              </a:solidFill>
              <a:latin typeface="Calibri"/>
            </a:endParaRPr>
          </a:p>
        </p:txBody>
      </p:sp>
      <p:pic>
        <p:nvPicPr>
          <p:cNvPr id="140" name="Content Placeholder 5" descr=""/>
          <p:cNvPicPr/>
          <p:nvPr/>
        </p:nvPicPr>
        <p:blipFill>
          <a:blip r:embed="rId1"/>
          <a:stretch/>
        </p:blipFill>
        <p:spPr>
          <a:xfrm>
            <a:off x="2915640" y="2421000"/>
            <a:ext cx="2951640" cy="287964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sv-SE" sz="4400" spc="-1" strike="noStrike">
                <a:solidFill>
                  <a:srgbClr val="000000"/>
                </a:solidFill>
                <a:latin typeface="Calibri"/>
              </a:rPr>
              <a:t>E-V Sunny Bicycle (Kanada)</a:t>
            </a:r>
            <a:endParaRPr b="0" lang="sv-SE" sz="4400" spc="-1" strike="noStrike">
              <a:solidFill>
                <a:srgbClr val="000000"/>
              </a:solidFill>
              <a:latin typeface="Calibri"/>
            </a:endParaRPr>
          </a:p>
        </p:txBody>
      </p:sp>
      <p:pic>
        <p:nvPicPr>
          <p:cNvPr id="142" name="Content Placeholder 4" descr=""/>
          <p:cNvPicPr/>
          <p:nvPr/>
        </p:nvPicPr>
        <p:blipFill>
          <a:blip r:embed="rId1"/>
          <a:stretch/>
        </p:blipFill>
        <p:spPr>
          <a:xfrm>
            <a:off x="2343240" y="2453400"/>
            <a:ext cx="4553280" cy="28796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Kiselatom</a:t>
            </a:r>
            <a:endParaRPr b="0" lang="sv-SE" sz="4400" spc="-1" strike="noStrike">
              <a:solidFill>
                <a:srgbClr val="000000"/>
              </a:solidFill>
              <a:latin typeface="Calibri"/>
            </a:endParaRPr>
          </a:p>
        </p:txBody>
      </p:sp>
      <p:pic>
        <p:nvPicPr>
          <p:cNvPr id="87" name="Content Placeholder 5" descr=""/>
          <p:cNvPicPr/>
          <p:nvPr/>
        </p:nvPicPr>
        <p:blipFill>
          <a:blip r:embed="rId1"/>
          <a:stretch/>
        </p:blipFill>
        <p:spPr>
          <a:xfrm>
            <a:off x="2362320" y="2444040"/>
            <a:ext cx="4483800" cy="2879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sv-SE" sz="4400" spc="-1" strike="noStrike">
                <a:solidFill>
                  <a:srgbClr val="000000"/>
                </a:solidFill>
                <a:latin typeface="Calibri"/>
              </a:rPr>
              <a:t>Solar Integrated Home</a:t>
            </a:r>
            <a:endParaRPr b="0" lang="sv-SE" sz="4400" spc="-1" strike="noStrike">
              <a:solidFill>
                <a:srgbClr val="000000"/>
              </a:solidFill>
              <a:latin typeface="Calibri"/>
            </a:endParaRPr>
          </a:p>
        </p:txBody>
      </p:sp>
      <p:pic>
        <p:nvPicPr>
          <p:cNvPr id="144" name="Content Placeholder 4" descr=""/>
          <p:cNvPicPr/>
          <p:nvPr/>
        </p:nvPicPr>
        <p:blipFill>
          <a:blip r:embed="rId1"/>
          <a:stretch/>
        </p:blipFill>
        <p:spPr>
          <a:xfrm>
            <a:off x="2411640" y="2349000"/>
            <a:ext cx="4075200" cy="28796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Multifunktionell Infrastruktur</a:t>
            </a:r>
            <a:endParaRPr b="0" lang="sv-SE" sz="4400" spc="-1" strike="noStrike">
              <a:solidFill>
                <a:srgbClr val="000000"/>
              </a:solidFill>
              <a:latin typeface="Calibri"/>
            </a:endParaRPr>
          </a:p>
        </p:txBody>
      </p:sp>
      <p:sp>
        <p:nvSpPr>
          <p:cNvPr id="146"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pPr>
            <a:r>
              <a:rPr b="0" lang="sv-SE" sz="3200" spc="-1" strike="noStrike" u="sng">
                <a:solidFill>
                  <a:srgbClr val="0000ff"/>
                </a:solidFill>
                <a:uFillTx/>
                <a:latin typeface="Calibri"/>
                <a:hlinkClick r:id="rId1"/>
              </a:rPr>
              <a:t>The interstate hydrogen superhighway</a:t>
            </a:r>
            <a:br/>
            <a:br/>
            <a:endParaRPr b="0" lang="sv-SE" sz="3200" spc="-1" strike="noStrike">
              <a:solidFill>
                <a:srgbClr val="000000"/>
              </a:solidFill>
              <a:latin typeface="Calibri"/>
            </a:endParaRPr>
          </a:p>
        </p:txBody>
      </p:sp>
      <p:pic>
        <p:nvPicPr>
          <p:cNvPr id="147" name="Picture 3" descr=""/>
          <p:cNvPicPr/>
          <p:nvPr/>
        </p:nvPicPr>
        <p:blipFill>
          <a:blip r:embed="rId2"/>
          <a:stretch/>
        </p:blipFill>
        <p:spPr>
          <a:xfrm>
            <a:off x="1907640" y="2853000"/>
            <a:ext cx="5288760" cy="287964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Självförsörjande? (Seoul)</a:t>
            </a:r>
            <a:endParaRPr b="0" lang="sv-SE" sz="4400" spc="-1" strike="noStrike">
              <a:solidFill>
                <a:srgbClr val="000000"/>
              </a:solidFill>
              <a:latin typeface="Calibri"/>
            </a:endParaRPr>
          </a:p>
        </p:txBody>
      </p:sp>
      <p:sp>
        <p:nvSpPr>
          <p:cNvPr id="149"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pPr>
            <a:r>
              <a:rPr b="0" lang="sv-SE" sz="3200" spc="-1" strike="noStrike" u="sng">
                <a:solidFill>
                  <a:srgbClr val="0000ff"/>
                </a:solidFill>
                <a:uFillTx/>
                <a:latin typeface="Calibri"/>
                <a:hlinkClick r:id="rId1"/>
              </a:rPr>
              <a:t>Gwangguo Power Centre</a:t>
            </a:r>
            <a:endParaRPr b="0" lang="sv-SE" sz="3200" spc="-1" strike="noStrike">
              <a:solidFill>
                <a:srgbClr val="000000"/>
              </a:solidFill>
              <a:latin typeface="Calibri"/>
            </a:endParaRPr>
          </a:p>
        </p:txBody>
      </p:sp>
      <p:pic>
        <p:nvPicPr>
          <p:cNvPr id="150" name="Content Placeholder 5" descr=""/>
          <p:cNvPicPr/>
          <p:nvPr/>
        </p:nvPicPr>
        <p:blipFill>
          <a:blip r:embed="rId2"/>
          <a:stretch/>
        </p:blipFill>
        <p:spPr>
          <a:xfrm>
            <a:off x="4284000" y="2853000"/>
            <a:ext cx="3816360" cy="287964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Aircruise </a:t>
            </a:r>
            <a:r>
              <a:rPr b="0" lang="sv-SE" sz="2000" spc="-1" strike="noStrike">
                <a:solidFill>
                  <a:srgbClr val="000000"/>
                </a:solidFill>
                <a:latin typeface="Calibri"/>
              </a:rPr>
              <a:t>(solar+fuel-cell)</a:t>
            </a:r>
            <a:endParaRPr b="0" lang="sv-SE" sz="2000" spc="-1" strike="noStrike">
              <a:solidFill>
                <a:srgbClr val="000000"/>
              </a:solidFill>
              <a:latin typeface="Calibri"/>
            </a:endParaRPr>
          </a:p>
        </p:txBody>
      </p:sp>
      <p:sp>
        <p:nvSpPr>
          <p:cNvPr id="152" name="TextShape 2"/>
          <p:cNvSpPr txBox="1"/>
          <p:nvPr/>
        </p:nvSpPr>
        <p:spPr>
          <a:xfrm>
            <a:off x="457200" y="1600200"/>
            <a:ext cx="8229240" cy="4525560"/>
          </a:xfrm>
          <a:prstGeom prst="rect">
            <a:avLst/>
          </a:prstGeom>
          <a:noFill/>
          <a:ln>
            <a:noFill/>
          </a:ln>
        </p:spPr>
        <p:txBody>
          <a:bodyPr/>
          <a:p>
            <a:r>
              <a:rPr b="0" lang="sv-SE" sz="2800" spc="-1" strike="noStrike" u="sng">
                <a:solidFill>
                  <a:srgbClr val="0000ff"/>
                </a:solidFill>
                <a:uFillTx/>
                <a:latin typeface="Calibri"/>
                <a:hlinkClick r:id="rId1"/>
              </a:rPr>
              <a:t>Seymorpowell Aircrusie Concept</a:t>
            </a:r>
            <a:br/>
            <a:endParaRPr b="0" lang="sv-SE" sz="2800" spc="-1" strike="noStrike">
              <a:solidFill>
                <a:srgbClr val="000000"/>
              </a:solidFill>
              <a:latin typeface="Calibri"/>
            </a:endParaRPr>
          </a:p>
          <a:p>
            <a:pPr marL="343080" indent="-342720">
              <a:lnSpc>
                <a:spcPct val="100000"/>
              </a:lnSpc>
              <a:spcBef>
                <a:spcPts val="641"/>
              </a:spcBef>
            </a:pPr>
            <a:endParaRPr b="0" lang="sv-SE" sz="2800" spc="-1" strike="noStrike">
              <a:solidFill>
                <a:srgbClr val="000000"/>
              </a:solidFill>
              <a:latin typeface="Calibri"/>
            </a:endParaRPr>
          </a:p>
          <a:p>
            <a:pPr marL="343080" indent="-342720">
              <a:lnSpc>
                <a:spcPct val="100000"/>
              </a:lnSpc>
              <a:spcBef>
                <a:spcPts val="641"/>
              </a:spcBef>
            </a:pPr>
            <a:endParaRPr b="0" lang="sv-SE" sz="2800" spc="-1" strike="noStrike">
              <a:solidFill>
                <a:srgbClr val="000000"/>
              </a:solidFill>
              <a:latin typeface="Calibri"/>
            </a:endParaRPr>
          </a:p>
          <a:p>
            <a:pPr marL="343080" indent="-342720">
              <a:lnSpc>
                <a:spcPct val="100000"/>
              </a:lnSpc>
              <a:spcBef>
                <a:spcPts val="641"/>
              </a:spcBef>
            </a:pPr>
            <a:endParaRPr b="0" lang="sv-SE" sz="2800" spc="-1" strike="noStrike">
              <a:solidFill>
                <a:srgbClr val="000000"/>
              </a:solidFill>
              <a:latin typeface="Calibri"/>
            </a:endParaRPr>
          </a:p>
          <a:p>
            <a:pPr marL="343080" indent="-342720">
              <a:lnSpc>
                <a:spcPct val="100000"/>
              </a:lnSpc>
              <a:spcBef>
                <a:spcPts val="641"/>
              </a:spcBef>
            </a:pPr>
            <a:endParaRPr b="0" lang="sv-SE" sz="2800" spc="-1" strike="noStrike">
              <a:solidFill>
                <a:srgbClr val="000000"/>
              </a:solidFill>
              <a:latin typeface="Calibri"/>
            </a:endParaRPr>
          </a:p>
          <a:p>
            <a:pPr marL="343080" indent="-342720">
              <a:lnSpc>
                <a:spcPct val="100000"/>
              </a:lnSpc>
              <a:spcBef>
                <a:spcPts val="641"/>
              </a:spcBef>
            </a:pPr>
            <a:br/>
            <a:endParaRPr b="0" lang="sv-SE" sz="2800" spc="-1" strike="noStrike">
              <a:solidFill>
                <a:srgbClr val="000000"/>
              </a:solidFill>
              <a:latin typeface="Calibri"/>
            </a:endParaRPr>
          </a:p>
        </p:txBody>
      </p:sp>
      <p:pic>
        <p:nvPicPr>
          <p:cNvPr id="153" name="Picture 4" descr=""/>
          <p:cNvPicPr/>
          <p:nvPr/>
        </p:nvPicPr>
        <p:blipFill>
          <a:blip r:embed="rId2"/>
          <a:stretch/>
        </p:blipFill>
        <p:spPr>
          <a:xfrm>
            <a:off x="1835640" y="2709000"/>
            <a:ext cx="4444200" cy="287964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Airships</a:t>
            </a:r>
            <a:endParaRPr b="0" lang="sv-SE" sz="4400" spc="-1" strike="noStrike">
              <a:solidFill>
                <a:srgbClr val="000000"/>
              </a:solidFill>
              <a:latin typeface="Calibri"/>
            </a:endParaRPr>
          </a:p>
        </p:txBody>
      </p:sp>
      <p:sp>
        <p:nvSpPr>
          <p:cNvPr id="155" name="TextShape 2"/>
          <p:cNvSpPr txBox="1"/>
          <p:nvPr/>
        </p:nvSpPr>
        <p:spPr>
          <a:xfrm>
            <a:off x="457200" y="1600200"/>
            <a:ext cx="8229240" cy="4525560"/>
          </a:xfrm>
          <a:prstGeom prst="rect">
            <a:avLst/>
          </a:prstGeom>
          <a:noFill/>
          <a:ln>
            <a:noFill/>
          </a:ln>
        </p:spPr>
        <p:txBody>
          <a:bodyPr>
            <a:normAutofit/>
          </a:bodyPr>
          <a:p>
            <a:r>
              <a:rPr b="0" lang="sv-SE" sz="2800" spc="-1" strike="noStrike" u="sng">
                <a:solidFill>
                  <a:srgbClr val="0000ff"/>
                </a:solidFill>
                <a:uFillTx/>
                <a:latin typeface="Calibri"/>
                <a:hlinkClick r:id="rId1"/>
              </a:rPr>
              <a:t>Hydrogenase</a:t>
            </a:r>
            <a:r>
              <a:rPr b="0" lang="sv-SE" sz="2800" spc="-1" strike="noStrike" u="sng">
                <a:solidFill>
                  <a:srgbClr val="0000ff"/>
                </a:solidFill>
                <a:uFillTx/>
                <a:latin typeface="Calibri"/>
                <a:hlinkClick r:id="rId2"/>
              </a:rPr>
              <a:t> </a:t>
            </a:r>
            <a:br/>
            <a:endParaRPr b="0" lang="sv-SE" sz="2800" spc="-1" strike="noStrike">
              <a:solidFill>
                <a:srgbClr val="000000"/>
              </a:solidFill>
              <a:latin typeface="Calibri"/>
            </a:endParaRPr>
          </a:p>
          <a:p>
            <a:pPr marL="343080" indent="-342720">
              <a:lnSpc>
                <a:spcPct val="100000"/>
              </a:lnSpc>
              <a:spcBef>
                <a:spcPts val="479"/>
              </a:spcBef>
            </a:pPr>
            <a:r>
              <a:rPr b="0" lang="sv-SE" sz="2400" spc="-1" strike="noStrike">
                <a:solidFill>
                  <a:srgbClr val="000000"/>
                </a:solidFill>
                <a:latin typeface="Calibri"/>
              </a:rPr>
              <a:t>Organic seaweed farm</a:t>
            </a:r>
            <a:br/>
            <a:r>
              <a:rPr b="0" lang="sv-SE" sz="2400" spc="-1" strike="noStrike">
                <a:solidFill>
                  <a:srgbClr val="000000"/>
                </a:solidFill>
                <a:latin typeface="Calibri"/>
              </a:rPr>
              <a:t>responsible for the hydrogen</a:t>
            </a:r>
            <a:endParaRPr b="0" lang="sv-SE" sz="2400" spc="-1" strike="noStrike">
              <a:solidFill>
                <a:srgbClr val="000000"/>
              </a:solidFill>
              <a:latin typeface="Calibri"/>
            </a:endParaRPr>
          </a:p>
          <a:p>
            <a:pPr marL="343080" indent="-342720">
              <a:lnSpc>
                <a:spcPct val="100000"/>
              </a:lnSpc>
              <a:spcBef>
                <a:spcPts val="479"/>
              </a:spcBef>
            </a:pPr>
            <a:r>
              <a:rPr b="0" lang="sv-SE" sz="2400" spc="-1" strike="noStrike">
                <a:solidFill>
                  <a:srgbClr val="000000"/>
                </a:solidFill>
                <a:latin typeface="Calibri"/>
              </a:rPr>
              <a:t>Production, combined with</a:t>
            </a:r>
            <a:br/>
            <a:r>
              <a:rPr b="0" lang="sv-SE" sz="2400" spc="-1" strike="noStrike">
                <a:solidFill>
                  <a:srgbClr val="000000"/>
                </a:solidFill>
                <a:latin typeface="Calibri"/>
              </a:rPr>
              <a:t>solar cells on the surface</a:t>
            </a:r>
            <a:endParaRPr b="0" lang="sv-SE" sz="2400" spc="-1" strike="noStrike">
              <a:solidFill>
                <a:srgbClr val="000000"/>
              </a:solidFill>
              <a:latin typeface="Calibri"/>
            </a:endParaRPr>
          </a:p>
          <a:p>
            <a:pPr marL="343080" indent="-342720">
              <a:lnSpc>
                <a:spcPct val="100000"/>
              </a:lnSpc>
              <a:spcBef>
                <a:spcPts val="641"/>
              </a:spcBef>
            </a:pPr>
            <a:endParaRPr b="0" lang="sv-SE" sz="2400" spc="-1" strike="noStrike">
              <a:solidFill>
                <a:srgbClr val="000000"/>
              </a:solidFill>
              <a:latin typeface="Calibri"/>
            </a:endParaRPr>
          </a:p>
          <a:p>
            <a:pPr marL="343080" indent="-342720">
              <a:lnSpc>
                <a:spcPct val="100000"/>
              </a:lnSpc>
              <a:spcBef>
                <a:spcPts val="641"/>
              </a:spcBef>
            </a:pPr>
            <a:endParaRPr b="0" lang="sv-SE" sz="2400" spc="-1" strike="noStrike">
              <a:solidFill>
                <a:srgbClr val="000000"/>
              </a:solidFill>
              <a:latin typeface="Calibri"/>
            </a:endParaRPr>
          </a:p>
          <a:p>
            <a:pPr marL="343080" indent="-342720">
              <a:lnSpc>
                <a:spcPct val="100000"/>
              </a:lnSpc>
              <a:spcBef>
                <a:spcPts val="641"/>
              </a:spcBef>
            </a:pPr>
            <a:endParaRPr b="0" lang="sv-SE" sz="2400" spc="-1" strike="noStrike">
              <a:solidFill>
                <a:srgbClr val="000000"/>
              </a:solidFill>
              <a:latin typeface="Calibri"/>
            </a:endParaRPr>
          </a:p>
          <a:p>
            <a:pPr marL="343080" indent="-342720">
              <a:lnSpc>
                <a:spcPct val="100000"/>
              </a:lnSpc>
              <a:spcBef>
                <a:spcPts val="641"/>
              </a:spcBef>
            </a:pPr>
            <a:br/>
            <a:endParaRPr b="0" lang="sv-SE" sz="2400" spc="-1" strike="noStrike">
              <a:solidFill>
                <a:srgbClr val="000000"/>
              </a:solidFill>
              <a:latin typeface="Calibri"/>
            </a:endParaRPr>
          </a:p>
        </p:txBody>
      </p:sp>
      <p:pic>
        <p:nvPicPr>
          <p:cNvPr id="156" name="Picture 3" descr=""/>
          <p:cNvPicPr/>
          <p:nvPr/>
        </p:nvPicPr>
        <p:blipFill>
          <a:blip r:embed="rId3"/>
          <a:stretch/>
        </p:blipFill>
        <p:spPr>
          <a:xfrm>
            <a:off x="6372360" y="3213000"/>
            <a:ext cx="2226600" cy="287964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Kuriosa</a:t>
            </a:r>
            <a:endParaRPr b="0" lang="sv-SE" sz="4400" spc="-1" strike="noStrike">
              <a:solidFill>
                <a:srgbClr val="000000"/>
              </a:solidFill>
              <a:latin typeface="Calibri"/>
            </a:endParaRPr>
          </a:p>
        </p:txBody>
      </p:sp>
      <p:sp>
        <p:nvSpPr>
          <p:cNvPr id="158" name="TextShape 2"/>
          <p:cNvSpPr txBox="1"/>
          <p:nvPr/>
        </p:nvSpPr>
        <p:spPr>
          <a:xfrm>
            <a:off x="457200" y="1600200"/>
            <a:ext cx="8229240" cy="4525560"/>
          </a:xfrm>
          <a:prstGeom prst="rect">
            <a:avLst/>
          </a:prstGeom>
          <a:noFill/>
          <a:ln>
            <a:noFill/>
          </a:ln>
        </p:spPr>
        <p:txBody>
          <a:bodyPr>
            <a:normAutofit/>
          </a:bodyPr>
          <a:p>
            <a:pPr marL="343080" indent="-342720" algn="ctr">
              <a:lnSpc>
                <a:spcPct val="100000"/>
              </a:lnSpc>
              <a:spcBef>
                <a:spcPts val="641"/>
              </a:spcBef>
            </a:pPr>
            <a:r>
              <a:rPr b="1" lang="sv-SE" sz="3200" spc="-1" strike="noStrike">
                <a:solidFill>
                  <a:srgbClr val="000000"/>
                </a:solidFill>
                <a:latin typeface="Calibri"/>
              </a:rPr>
              <a:t>Svenska Aerogel AB</a:t>
            </a:r>
            <a:br/>
            <a:br/>
            <a:r>
              <a:rPr b="1" lang="sv-SE" sz="3200" spc="-1" strike="noStrike">
                <a:solidFill>
                  <a:srgbClr val="000000"/>
                </a:solidFill>
                <a:latin typeface="Calibri"/>
              </a:rPr>
              <a:t>Aerogeler </a:t>
            </a:r>
            <a:r>
              <a:rPr b="0" lang="sv-SE" sz="3200" spc="-1" strike="noStrike">
                <a:solidFill>
                  <a:srgbClr val="000000"/>
                </a:solidFill>
                <a:latin typeface="Calibri"/>
              </a:rPr>
              <a:t>är bland de lättaste fasta material som finns (låg densitet och hög porositet), men har ändå goda mekaniska egenskaper.</a:t>
            </a:r>
            <a:br/>
            <a:br/>
            <a:r>
              <a:rPr b="1" lang="sv-SE" sz="3200" spc="-1" strike="noStrike">
                <a:solidFill>
                  <a:srgbClr val="000000"/>
                </a:solidFill>
                <a:latin typeface="Calibri"/>
              </a:rPr>
              <a:t>Endast </a:t>
            </a:r>
            <a:r>
              <a:rPr b="0" lang="sv-SE" sz="3200" spc="-1" strike="noStrike">
                <a:solidFill>
                  <a:srgbClr val="000000"/>
                </a:solidFill>
                <a:latin typeface="Calibri"/>
              </a:rPr>
              <a:t>en liten del av volymen består av ett fast material medan resten är fylld av den omgivande gasen eller är vakuum.</a:t>
            </a:r>
            <a:br/>
            <a:br/>
            <a:r>
              <a:rPr b="1" lang="sv-SE" sz="3200" spc="-1" strike="noStrike">
                <a:solidFill>
                  <a:srgbClr val="000000"/>
                </a:solidFill>
                <a:latin typeface="Calibri"/>
              </a:rPr>
              <a:t>Med </a:t>
            </a:r>
            <a:r>
              <a:rPr b="0" lang="sv-SE" sz="3200" spc="-1" strike="noStrike">
                <a:solidFill>
                  <a:srgbClr val="000000"/>
                </a:solidFill>
                <a:latin typeface="Calibri"/>
              </a:rPr>
              <a:t>hjälp av en 3 centimeter tjock skiva av aerogelbaserad isolering kan man få samma isoleringseffekt som ett 25 centimeter tjockt lager av gullfiber.</a:t>
            </a:r>
            <a:br/>
            <a:br/>
            <a:r>
              <a:rPr b="0" lang="sv-SE" sz="3200" spc="-1" strike="noStrike" u="sng">
                <a:solidFill>
                  <a:srgbClr val="0000ff"/>
                </a:solidFill>
                <a:uFillTx/>
                <a:latin typeface="Calibri"/>
                <a:hlinkClick r:id="rId1"/>
              </a:rPr>
              <a:t>101002</a:t>
            </a:r>
            <a:br/>
            <a:endParaRPr b="0" lang="sv-SE" sz="3200" spc="-1" strike="noStrike">
              <a:solidFill>
                <a:srgbClr val="000000"/>
              </a:solidFill>
              <a:latin typeface="Calibri"/>
            </a:endParaRPr>
          </a:p>
        </p:txBody>
      </p:sp>
      <p:pic>
        <p:nvPicPr>
          <p:cNvPr id="159" name="Picture 3" descr=""/>
          <p:cNvPicPr/>
          <p:nvPr/>
        </p:nvPicPr>
        <p:blipFill>
          <a:blip r:embed="rId2"/>
          <a:stretch/>
        </p:blipFill>
        <p:spPr>
          <a:xfrm>
            <a:off x="4068000" y="5301360"/>
            <a:ext cx="1333080" cy="107964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Happy Planet</a:t>
            </a:r>
            <a:endParaRPr b="0" lang="sv-SE" sz="4400" spc="-1" strike="noStrike">
              <a:solidFill>
                <a:srgbClr val="000000"/>
              </a:solidFill>
              <a:latin typeface="Calibri"/>
            </a:endParaRPr>
          </a:p>
        </p:txBody>
      </p:sp>
      <p:sp>
        <p:nvSpPr>
          <p:cNvPr id="161" name="TextShape 2"/>
          <p:cNvSpPr txBox="1"/>
          <p:nvPr/>
        </p:nvSpPr>
        <p:spPr>
          <a:xfrm>
            <a:off x="457200" y="1600200"/>
            <a:ext cx="8229240" cy="4525560"/>
          </a:xfrm>
          <a:prstGeom prst="rect">
            <a:avLst/>
          </a:prstGeom>
          <a:noFill/>
          <a:ln>
            <a:noFill/>
          </a:ln>
        </p:spPr>
        <p:txBody>
          <a:bodyPr>
            <a:normAutofit/>
          </a:bodyPr>
          <a:p>
            <a:pPr marL="343080" indent="-342720" algn="ctr">
              <a:lnSpc>
                <a:spcPct val="100000"/>
              </a:lnSpc>
              <a:spcBef>
                <a:spcPts val="641"/>
              </a:spcBef>
            </a:pPr>
            <a:br/>
            <a:r>
              <a:rPr b="0" lang="sv-SE" sz="2400" spc="-1" strike="noStrike">
                <a:solidFill>
                  <a:srgbClr val="7030a0"/>
                </a:solidFill>
                <a:latin typeface="Calibri"/>
              </a:rPr>
              <a:t>NEF ”Economics as if people and the planet mattered”</a:t>
            </a:r>
            <a:br/>
            <a:br/>
            <a:r>
              <a:rPr b="0" lang="sv-SE" sz="1800" spc="-1" strike="noStrike">
                <a:solidFill>
                  <a:srgbClr val="000000"/>
                </a:solidFill>
                <a:latin typeface="Calibri"/>
              </a:rPr>
              <a:t>In an age of uncertainty, society globally needs a new compass to set it on a path of real progress. The Happy Planet Index (HPI) provides that compass by measuring what truly matters to us – our well-being in terms of long, happy and meaningful lives – and what matters to the planet – our rate of resource consumption.</a:t>
            </a:r>
            <a:br/>
            <a:br/>
            <a:r>
              <a:rPr b="0" lang="sv-SE" sz="1800" spc="-1" strike="noStrike" u="sng">
                <a:solidFill>
                  <a:srgbClr val="0000ff"/>
                </a:solidFill>
                <a:uFillTx/>
                <a:latin typeface="Calibri"/>
                <a:hlinkClick r:id="rId1"/>
              </a:rPr>
              <a:t> Index</a:t>
            </a:r>
            <a:r>
              <a:rPr b="0" lang="sv-SE" sz="1800" spc="-1" strike="noStrike">
                <a:solidFill>
                  <a:srgbClr val="000000"/>
                </a:solidFill>
                <a:latin typeface="Calibri"/>
              </a:rPr>
              <a:t>   </a:t>
            </a:r>
            <a:r>
              <a:rPr b="0" lang="sv-SE" sz="1800" spc="-1" strike="noStrike" u="sng">
                <a:solidFill>
                  <a:srgbClr val="0000ff"/>
                </a:solidFill>
                <a:uFillTx/>
                <a:latin typeface="Calibri"/>
                <a:hlinkClick r:id="rId2"/>
              </a:rPr>
              <a:t>Global HPI</a:t>
            </a:r>
            <a:r>
              <a:rPr b="0" lang="sv-SE" sz="1800" spc="-1" strike="noStrike">
                <a:solidFill>
                  <a:srgbClr val="000000"/>
                </a:solidFill>
                <a:latin typeface="Calibri"/>
              </a:rPr>
              <a:t>   </a:t>
            </a:r>
            <a:r>
              <a:rPr b="0" lang="sv-SE" sz="1800" spc="-1" strike="noStrike" u="sng">
                <a:solidFill>
                  <a:srgbClr val="0000ff"/>
                </a:solidFill>
                <a:uFillTx/>
                <a:latin typeface="Calibri"/>
                <a:hlinkClick r:id="rId3"/>
              </a:rPr>
              <a:t>NEF</a:t>
            </a:r>
            <a:endParaRPr b="0" lang="sv-SE" sz="1800" spc="-1" strike="noStrike">
              <a:solidFill>
                <a:srgbClr val="000000"/>
              </a:solidFill>
              <a:latin typeface="Calibri"/>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The End</a:t>
            </a:r>
            <a:endParaRPr b="0" lang="sv-SE" sz="4400" spc="-1" strike="noStrike">
              <a:solidFill>
                <a:srgbClr val="000000"/>
              </a:solidFill>
              <a:latin typeface="Calibri"/>
            </a:endParaRPr>
          </a:p>
        </p:txBody>
      </p:sp>
      <p:sp>
        <p:nvSpPr>
          <p:cNvPr id="163" name="TextShape 2"/>
          <p:cNvSpPr txBox="1"/>
          <p:nvPr/>
        </p:nvSpPr>
        <p:spPr>
          <a:xfrm>
            <a:off x="457200" y="1600200"/>
            <a:ext cx="8229240" cy="4525560"/>
          </a:xfrm>
          <a:prstGeom prst="rect">
            <a:avLst/>
          </a:prstGeom>
          <a:noFill/>
          <a:ln>
            <a:noFill/>
          </a:ln>
        </p:spPr>
        <p:txBody>
          <a:bodyPr/>
          <a:p>
            <a:pPr marL="343080" indent="-342720" algn="ctr">
              <a:lnSpc>
                <a:spcPct val="100000"/>
              </a:lnSpc>
              <a:spcBef>
                <a:spcPts val="641"/>
              </a:spcBef>
            </a:pPr>
            <a:endParaRPr b="0" lang="sv-SE" sz="3200" spc="-1" strike="noStrike">
              <a:solidFill>
                <a:srgbClr val="000000"/>
              </a:solidFill>
              <a:latin typeface="Calibri"/>
            </a:endParaRPr>
          </a:p>
          <a:p>
            <a:pPr marL="343080" indent="-342720" algn="ctr">
              <a:lnSpc>
                <a:spcPct val="100000"/>
              </a:lnSpc>
              <a:spcBef>
                <a:spcPts val="641"/>
              </a:spcBef>
              <a:buClr>
                <a:srgbClr val="000000"/>
              </a:buClr>
              <a:buFont typeface="Arial"/>
              <a:buChar char="•"/>
            </a:pPr>
            <a:r>
              <a:rPr b="0" lang="sv-SE" sz="3200" spc="-1" strike="noStrike">
                <a:solidFill>
                  <a:srgbClr val="000000"/>
                </a:solidFill>
                <a:latin typeface="Calibri"/>
              </a:rPr>
              <a:t>May the Sun shine on you/;)</a:t>
            </a:r>
            <a:br/>
            <a:br/>
            <a:r>
              <a:rPr b="0" lang="sv-SE" sz="3200" spc="-1" strike="noStrike">
                <a:solidFill>
                  <a:srgbClr val="000000"/>
                </a:solidFill>
                <a:latin typeface="Calibri"/>
              </a:rPr>
              <a:t>Solvinden AB</a:t>
            </a:r>
            <a:br/>
            <a:br/>
            <a:br/>
            <a:br/>
            <a:r>
              <a:rPr b="0" lang="sv-SE" sz="3200" spc="-1" strike="noStrike">
                <a:solidFill>
                  <a:srgbClr val="000000"/>
                </a:solidFill>
                <a:latin typeface="Calibri"/>
              </a:rPr>
              <a:t>Fredrik &amp; Ragnar</a:t>
            </a:r>
            <a:endParaRPr b="0" lang="sv-SE" sz="3200" spc="-1" strike="noStrike">
              <a:solidFill>
                <a:srgbClr val="000000"/>
              </a:solidFill>
              <a:latin typeface="Calibri"/>
            </a:endParaRPr>
          </a:p>
        </p:txBody>
      </p:sp>
      <p:pic>
        <p:nvPicPr>
          <p:cNvPr id="164" name="Picture 3" descr=""/>
          <p:cNvPicPr/>
          <p:nvPr/>
        </p:nvPicPr>
        <p:blipFill>
          <a:blip r:embed="rId1"/>
          <a:stretch/>
        </p:blipFill>
        <p:spPr>
          <a:xfrm>
            <a:off x="3924000" y="3861000"/>
            <a:ext cx="1617480" cy="107964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Homo Primitivus?</a:t>
            </a:r>
            <a:endParaRPr b="0" lang="sv-SE" sz="4400" spc="-1" strike="noStrike">
              <a:solidFill>
                <a:srgbClr val="000000"/>
              </a:solidFill>
              <a:latin typeface="Calibri"/>
            </a:endParaRPr>
          </a:p>
        </p:txBody>
      </p:sp>
      <p:pic>
        <p:nvPicPr>
          <p:cNvPr id="89" name="Content Placeholder 4" descr=""/>
          <p:cNvPicPr/>
          <p:nvPr/>
        </p:nvPicPr>
        <p:blipFill>
          <a:blip r:embed="rId1"/>
          <a:stretch/>
        </p:blipFill>
        <p:spPr>
          <a:xfrm>
            <a:off x="2411640" y="2205000"/>
            <a:ext cx="4033080" cy="28796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Homo Stupidus?</a:t>
            </a:r>
            <a:endParaRPr b="0" lang="sv-SE" sz="4400" spc="-1" strike="noStrike">
              <a:solidFill>
                <a:srgbClr val="000000"/>
              </a:solidFill>
              <a:latin typeface="Calibri"/>
            </a:endParaRPr>
          </a:p>
        </p:txBody>
      </p:sp>
      <p:pic>
        <p:nvPicPr>
          <p:cNvPr id="91" name="Content Placeholder 7" descr=""/>
          <p:cNvPicPr/>
          <p:nvPr/>
        </p:nvPicPr>
        <p:blipFill>
          <a:blip r:embed="rId1"/>
          <a:stretch/>
        </p:blipFill>
        <p:spPr>
          <a:xfrm>
            <a:off x="2267640" y="2205000"/>
            <a:ext cx="4235040" cy="28796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Fotovoltik</a:t>
            </a:r>
            <a:endParaRPr b="0" lang="sv-SE" sz="4400" spc="-1" strike="noStrike">
              <a:solidFill>
                <a:srgbClr val="000000"/>
              </a:solidFill>
              <a:latin typeface="Calibri"/>
            </a:endParaRPr>
          </a:p>
        </p:txBody>
      </p:sp>
      <p:pic>
        <p:nvPicPr>
          <p:cNvPr id="93" name="Content Placeholder 4" descr=""/>
          <p:cNvPicPr/>
          <p:nvPr/>
        </p:nvPicPr>
        <p:blipFill>
          <a:blip r:embed="rId1"/>
          <a:stretch/>
        </p:blipFill>
        <p:spPr>
          <a:xfrm>
            <a:off x="1619640" y="1845000"/>
            <a:ext cx="5877360" cy="2879640"/>
          </a:xfrm>
          <a:prstGeom prst="rect">
            <a:avLst/>
          </a:prstGeom>
          <a:ln>
            <a:noFill/>
          </a:ln>
        </p:spPr>
      </p:pic>
      <p:sp>
        <p:nvSpPr>
          <p:cNvPr id="94" name="CustomShape 2"/>
          <p:cNvSpPr/>
          <p:nvPr/>
        </p:nvSpPr>
        <p:spPr>
          <a:xfrm>
            <a:off x="2555640" y="5013000"/>
            <a:ext cx="4104000" cy="7297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latin typeface="Calibri"/>
              </a:rPr>
              <a:t>Solceller  består av en halvledare som fungerar som en diod. När dioden belyses uppstår en elektrisk ström i diodens backriktning i form av en låg spänning</a:t>
            </a:r>
            <a:endParaRPr b="0" lang="en-US" sz="14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Synligt</a:t>
            </a:r>
            <a:endParaRPr b="0" lang="sv-SE" sz="4400" spc="-1" strike="noStrike">
              <a:solidFill>
                <a:srgbClr val="000000"/>
              </a:solidFill>
              <a:latin typeface="Calibri"/>
            </a:endParaRPr>
          </a:p>
        </p:txBody>
      </p:sp>
      <p:pic>
        <p:nvPicPr>
          <p:cNvPr id="96" name="Content Placeholder 5" descr=""/>
          <p:cNvPicPr/>
          <p:nvPr/>
        </p:nvPicPr>
        <p:blipFill>
          <a:blip r:embed="rId1"/>
          <a:stretch/>
        </p:blipFill>
        <p:spPr>
          <a:xfrm>
            <a:off x="2243160" y="2439360"/>
            <a:ext cx="4709880" cy="28796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Våglängder</a:t>
            </a:r>
            <a:endParaRPr b="0" lang="sv-SE" sz="4400" spc="-1" strike="noStrike">
              <a:solidFill>
                <a:srgbClr val="000000"/>
              </a:solidFill>
              <a:latin typeface="Calibri"/>
            </a:endParaRPr>
          </a:p>
        </p:txBody>
      </p:sp>
      <p:pic>
        <p:nvPicPr>
          <p:cNvPr id="98" name="Content Placeholder 4" descr=""/>
          <p:cNvPicPr/>
          <p:nvPr/>
        </p:nvPicPr>
        <p:blipFill>
          <a:blip r:embed="rId1"/>
          <a:stretch/>
        </p:blipFill>
        <p:spPr>
          <a:xfrm>
            <a:off x="3204000" y="1989000"/>
            <a:ext cx="2724120" cy="3599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p>
            <a:pPr algn="ctr">
              <a:lnSpc>
                <a:spcPct val="100000"/>
              </a:lnSpc>
            </a:pPr>
            <a:r>
              <a:rPr b="0" lang="sv-SE" sz="4400" spc="-1" strike="noStrike">
                <a:solidFill>
                  <a:srgbClr val="000000"/>
                </a:solidFill>
                <a:latin typeface="Calibri"/>
              </a:rPr>
              <a:t>Verkningsgrader</a:t>
            </a:r>
            <a:endParaRPr b="0" lang="sv-SE" sz="4400" spc="-1" strike="noStrike">
              <a:solidFill>
                <a:srgbClr val="000000"/>
              </a:solidFill>
              <a:latin typeface="Calibri"/>
            </a:endParaRPr>
          </a:p>
        </p:txBody>
      </p:sp>
      <p:pic>
        <p:nvPicPr>
          <p:cNvPr id="100" name="Content Placeholder 5" descr=""/>
          <p:cNvPicPr/>
          <p:nvPr/>
        </p:nvPicPr>
        <p:blipFill>
          <a:blip r:embed="rId1"/>
          <a:stretch/>
        </p:blipFill>
        <p:spPr>
          <a:xfrm>
            <a:off x="2195640" y="2205000"/>
            <a:ext cx="4642920" cy="287964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611</TotalTime>
  <Application>LibreOffice/5.4.0.1$Windows_X86_64 LibreOffice_project/962a9c4e2f56d1dbdd354b1becda28edd471f4f2</Application>
  <Words>375</Words>
  <Paragraphs>84</Paragraphs>
  <Company>Hewlett-Packard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2010-09-21T13:21:48Z</dcterms:created>
  <dc:creator>Lifeforce1</dc:creator>
  <dc:description/>
  <dc:language>en-US</dc:language>
  <cp:lastModifiedBy>Lifeforce1</cp:lastModifiedBy>
  <dcterms:modified xsi:type="dcterms:W3CDTF">2010-10-05T10:04:23Z</dcterms:modified>
  <cp:revision>69</cp:revision>
  <dc:subject/>
  <dc:title>Historia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Hewlett-Packard Company</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37</vt:i4>
  </property>
</Properties>
</file>