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Old Standard TT"/>
      <p:regular r:id="rId26"/>
      <p:bold r:id="rId27"/>
      <p: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3228819B-5D1A-47EC-B2A0-E150F52552D3}">
  <a:tblStyle styleId="{3228819B-5D1A-47EC-B2A0-E150F52552D3}"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ldStandardTT-regular.fntdata"/><Relationship Id="rId25" Type="http://schemas.openxmlformats.org/officeDocument/2006/relationships/slide" Target="slides/slide20.xml"/><Relationship Id="rId28" Type="http://schemas.openxmlformats.org/officeDocument/2006/relationships/font" Target="fonts/OldStandardTT-italic.fntdata"/><Relationship Id="rId27" Type="http://schemas.openxmlformats.org/officeDocument/2006/relationships/font" Target="fonts/OldStandardT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1" name="Shape 11"/>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3" name="Shape 13"/>
          <p:cNvSpPr txBox="1"/>
          <p:nvPr>
            <p:ph idx="1" type="subTitle"/>
          </p:nvPr>
        </p:nvSpPr>
        <p:spPr>
          <a:xfrm>
            <a:off x="512700" y="3840639"/>
            <a:ext cx="8118600" cy="787500"/>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039650"/>
            <a:ext cx="8520600" cy="2106300"/>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buChar char="●"/>
              <a:defRPr/>
            </a:lvl1pPr>
            <a:lvl2pPr lvl="1" algn="ctr">
              <a:spcBef>
                <a:spcPts val="0"/>
              </a:spcBef>
              <a:buChar char="○"/>
              <a:defRPr/>
            </a:lvl2pPr>
            <a:lvl3pPr lvl="2" algn="ctr">
              <a:spcBef>
                <a:spcPts val="0"/>
              </a:spcBef>
              <a:buChar char="■"/>
              <a:defRPr/>
            </a:lvl3pPr>
            <a:lvl4pPr lvl="3" algn="ctr">
              <a:spcBef>
                <a:spcPts val="0"/>
              </a:spcBef>
              <a:buChar char="●"/>
              <a:defRPr/>
            </a:lvl4pPr>
            <a:lvl5pPr lvl="4" algn="ctr">
              <a:spcBef>
                <a:spcPts val="0"/>
              </a:spcBef>
              <a:buChar char="○"/>
              <a:defRPr/>
            </a:lvl5pPr>
            <a:lvl6pPr lvl="5" algn="ctr">
              <a:spcBef>
                <a:spcPts val="0"/>
              </a:spcBef>
              <a:buChar char="■"/>
              <a:defRPr/>
            </a:lvl6pPr>
            <a:lvl7pPr lvl="6" algn="ctr">
              <a:spcBef>
                <a:spcPts val="0"/>
              </a:spcBef>
              <a:buChar char="●"/>
              <a:defRPr/>
            </a:lvl7pPr>
            <a:lvl8pPr lvl="7" algn="ctr">
              <a:spcBef>
                <a:spcPts val="0"/>
              </a:spcBef>
              <a:buChar char="○"/>
              <a:defRPr/>
            </a:lvl8pPr>
            <a:lvl9pPr lvl="8" algn="ctr">
              <a:spcBef>
                <a:spcPts val="0"/>
              </a:spcBef>
              <a:buChar char="■"/>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9"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71600"/>
            <a:ext cx="8520600" cy="3397200"/>
          </a:xfrm>
          <a:prstGeom prst="rect">
            <a:avLst/>
          </a:prstGeom>
        </p:spPr>
        <p:txBody>
          <a:bodyPr anchorCtr="0" anchor="t"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23" name="Shape 2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71675"/>
            <a:ext cx="3999900" cy="3397200"/>
          </a:xfrm>
          <a:prstGeom prst="rect">
            <a:avLst/>
          </a:prstGeom>
        </p:spPr>
        <p:txBody>
          <a:bodyPr anchorCtr="0" anchor="t" bIns="91425" lIns="91425" rIns="91425" tIns="91425"/>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27" name="Shape 27"/>
          <p:cNvSpPr txBox="1"/>
          <p:nvPr>
            <p:ph idx="2" type="body"/>
          </p:nvPr>
        </p:nvSpPr>
        <p:spPr>
          <a:xfrm>
            <a:off x="4832400" y="1171675"/>
            <a:ext cx="3999900" cy="3397200"/>
          </a:xfrm>
          <a:prstGeom prst="rect">
            <a:avLst/>
          </a:prstGeom>
        </p:spPr>
        <p:txBody>
          <a:bodyPr anchorCtr="0" anchor="t" bIns="91425" lIns="91425" rIns="91425" tIns="91425"/>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buChar char="●"/>
              <a:defRPr sz="12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686400"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265500" y="1382350"/>
            <a:ext cx="4045200" cy="13332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3" name="Shape 43"/>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buChar char="●"/>
              <a:defRPr>
                <a:solidFill>
                  <a:schemeClr val="accent1"/>
                </a:solidFill>
              </a:defRPr>
            </a:lvl1pPr>
            <a:lvl2pPr lvl="1">
              <a:spcBef>
                <a:spcPts val="0"/>
              </a:spcBef>
              <a:buClr>
                <a:schemeClr val="accent1"/>
              </a:buClr>
              <a:buChar char="○"/>
              <a:defRPr>
                <a:solidFill>
                  <a:schemeClr val="accent1"/>
                </a:solidFill>
              </a:defRPr>
            </a:lvl2pPr>
            <a:lvl3pPr lvl="2">
              <a:spcBef>
                <a:spcPts val="0"/>
              </a:spcBef>
              <a:buClr>
                <a:schemeClr val="accent1"/>
              </a:buClr>
              <a:buChar char="■"/>
              <a:defRPr>
                <a:solidFill>
                  <a:schemeClr val="accent1"/>
                </a:solidFill>
              </a:defRPr>
            </a:lvl3pPr>
            <a:lvl4pPr lvl="3">
              <a:spcBef>
                <a:spcPts val="0"/>
              </a:spcBef>
              <a:buClr>
                <a:schemeClr val="accent1"/>
              </a:buClr>
              <a:buChar char="●"/>
              <a:defRPr>
                <a:solidFill>
                  <a:schemeClr val="accent1"/>
                </a:solidFill>
              </a:defRPr>
            </a:lvl4pPr>
            <a:lvl5pPr lvl="4">
              <a:spcBef>
                <a:spcPts val="0"/>
              </a:spcBef>
              <a:buClr>
                <a:schemeClr val="accent1"/>
              </a:buClr>
              <a:buChar char="○"/>
              <a:defRPr>
                <a:solidFill>
                  <a:schemeClr val="accent1"/>
                </a:solidFill>
              </a:defRPr>
            </a:lvl5pPr>
            <a:lvl6pPr lvl="5">
              <a:spcBef>
                <a:spcPts val="0"/>
              </a:spcBef>
              <a:buClr>
                <a:schemeClr val="accent1"/>
              </a:buClr>
              <a:buChar char="■"/>
              <a:defRPr>
                <a:solidFill>
                  <a:schemeClr val="accent1"/>
                </a:solidFill>
              </a:defRPr>
            </a:lvl6pPr>
            <a:lvl7pPr lvl="6">
              <a:spcBef>
                <a:spcPts val="0"/>
              </a:spcBef>
              <a:buClr>
                <a:schemeClr val="accent1"/>
              </a:buClr>
              <a:buChar char="●"/>
              <a:defRPr>
                <a:solidFill>
                  <a:schemeClr val="accent1"/>
                </a:solidFill>
              </a:defRPr>
            </a:lvl7pPr>
            <a:lvl8pPr lvl="7">
              <a:spcBef>
                <a:spcPts val="0"/>
              </a:spcBef>
              <a:buClr>
                <a:schemeClr val="accent1"/>
              </a:buClr>
              <a:buChar char="○"/>
              <a:defRPr>
                <a:solidFill>
                  <a:schemeClr val="accent1"/>
                </a:solidFill>
              </a:defRPr>
            </a:lvl8pPr>
            <a:lvl9pPr lvl="8">
              <a:spcBef>
                <a:spcPts val="0"/>
              </a:spcBef>
              <a:buClr>
                <a:schemeClr val="accent1"/>
              </a:buClr>
              <a:buChar char="■"/>
              <a:defRPr>
                <a:solidFill>
                  <a:schemeClr val="accent1"/>
                </a:solidFill>
              </a:defRPr>
            </a:lvl9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har char="●"/>
              <a:defRPr/>
            </a:lvl1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132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311700" y="1171600"/>
            <a:ext cx="8520600" cy="3397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buChar char="●"/>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sv"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512700" y="1893300"/>
            <a:ext cx="8118600" cy="1522800"/>
          </a:xfrm>
          <a:prstGeom prst="rect">
            <a:avLst/>
          </a:prstGeom>
        </p:spPr>
        <p:txBody>
          <a:bodyPr anchorCtr="0" anchor="b" bIns="91425" lIns="91425" rIns="91425" tIns="91425">
            <a:noAutofit/>
          </a:bodyPr>
          <a:lstStyle/>
          <a:p>
            <a:pPr lvl="0">
              <a:spcBef>
                <a:spcPts val="0"/>
              </a:spcBef>
              <a:buNone/>
            </a:pPr>
            <a:r>
              <a:rPr lang="sv">
                <a:solidFill>
                  <a:srgbClr val="E06666"/>
                </a:solidFill>
              </a:rPr>
              <a:t>Kemiska Olyckor</a:t>
            </a:r>
          </a:p>
        </p:txBody>
      </p:sp>
      <p:sp>
        <p:nvSpPr>
          <p:cNvPr id="60" name="Shape 60"/>
          <p:cNvSpPr txBox="1"/>
          <p:nvPr>
            <p:ph idx="1" type="subTitle"/>
          </p:nvPr>
        </p:nvSpPr>
        <p:spPr>
          <a:xfrm>
            <a:off x="512700" y="3840639"/>
            <a:ext cx="8118600" cy="787500"/>
          </a:xfrm>
          <a:prstGeom prst="rect">
            <a:avLst/>
          </a:prstGeom>
        </p:spPr>
        <p:txBody>
          <a:bodyPr anchorCtr="0" anchor="t" bIns="91425" lIns="91425" rIns="91425" tIns="91425">
            <a:noAutofit/>
          </a:bodyPr>
          <a:lstStyle/>
          <a:p>
            <a:pPr lvl="0">
              <a:spcBef>
                <a:spcPts val="0"/>
              </a:spcBef>
              <a:buNone/>
            </a:pPr>
            <a:r>
              <a:rPr lang="sv">
                <a:solidFill>
                  <a:srgbClr val="E06666"/>
                </a:solidFill>
              </a:rPr>
              <a:t>Brand i batterilager</a:t>
            </a:r>
            <a:br>
              <a:rPr lang="sv"/>
            </a:br>
            <a:r>
              <a:rPr lang="sv" sz="1800"/>
              <a:t>Ragnar Asker, Malin Halldin, Rebecca Keller, Maria Nelander</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Skyddsutrustning</a:t>
            </a:r>
          </a:p>
        </p:txBody>
      </p:sp>
      <p:pic>
        <p:nvPicPr>
          <p:cNvPr descr="Cunderställ.png" id="114" name="Shape 114"/>
          <p:cNvPicPr preferRelativeResize="0"/>
          <p:nvPr/>
        </p:nvPicPr>
        <p:blipFill>
          <a:blip r:embed="rId3">
            <a:alphaModFix/>
          </a:blip>
          <a:stretch>
            <a:fillRect/>
          </a:stretch>
        </p:blipFill>
        <p:spPr>
          <a:xfrm>
            <a:off x="1506599" y="1832875"/>
            <a:ext cx="2154275" cy="2596748"/>
          </a:xfrm>
          <a:prstGeom prst="rect">
            <a:avLst/>
          </a:prstGeom>
          <a:noFill/>
          <a:ln>
            <a:noFill/>
          </a:ln>
        </p:spPr>
      </p:pic>
      <p:pic>
        <p:nvPicPr>
          <p:cNvPr descr="Kemskydd.jpg" id="115" name="Shape 115"/>
          <p:cNvPicPr preferRelativeResize="0"/>
          <p:nvPr/>
        </p:nvPicPr>
        <p:blipFill>
          <a:blip r:embed="rId4">
            <a:alphaModFix/>
          </a:blip>
          <a:stretch>
            <a:fillRect/>
          </a:stretch>
        </p:blipFill>
        <p:spPr>
          <a:xfrm>
            <a:off x="5276703" y="1832875"/>
            <a:ext cx="1581646" cy="25967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Fall 2</a:t>
            </a:r>
          </a:p>
        </p:txBody>
      </p:sp>
      <p:sp>
        <p:nvSpPr>
          <p:cNvPr id="121" name="Shape 121"/>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rtl="0">
              <a:spcBef>
                <a:spcPts val="0"/>
              </a:spcBef>
              <a:buNone/>
            </a:pPr>
            <a:r>
              <a:rPr lang="sv" sz="1800">
                <a:solidFill>
                  <a:srgbClr val="9FC5E8"/>
                </a:solidFill>
              </a:rPr>
              <a:t>Många anländer till akuten pga. svår hosta och huvudvärk från bostadsområdet Örja. De har inte hört varnings informationen under natten, och har sovit med öppna fönster (vinden hade vänt under natten och fört med sig rök över bostadsområdet). En del har t.o.m. gått ut på morgonen utan att veta om varningen, och har på så sätt fått i sig röken. De är uppskakade och oroliga.</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Resulat</a:t>
            </a:r>
          </a:p>
        </p:txBody>
      </p:sp>
      <p:sp>
        <p:nvSpPr>
          <p:cNvPr id="127" name="Shape 127"/>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a:spcBef>
                <a:spcPts val="0"/>
              </a:spcBef>
              <a:buNone/>
            </a:pPr>
            <a:r>
              <a:rPr lang="sv" sz="1800">
                <a:solidFill>
                  <a:srgbClr val="9FC5E8"/>
                </a:solidFill>
              </a:rPr>
              <a:t>Syrgas</a:t>
            </a:r>
            <a:br>
              <a:rPr lang="sv" sz="1800">
                <a:solidFill>
                  <a:srgbClr val="9FC5E8"/>
                </a:solidFill>
              </a:rPr>
            </a:br>
            <a:r>
              <a:rPr lang="sv" sz="1800">
                <a:solidFill>
                  <a:srgbClr val="9FC5E8"/>
                </a:solidFill>
              </a:rPr>
              <a:t>Bronkdilaterande medel</a:t>
            </a:r>
            <a:br>
              <a:rPr lang="sv" sz="1800">
                <a:solidFill>
                  <a:srgbClr val="9FC5E8"/>
                </a:solidFill>
              </a:rPr>
            </a:br>
            <a:r>
              <a:rPr lang="sv" sz="1800">
                <a:solidFill>
                  <a:srgbClr val="9FC5E8"/>
                </a:solidFill>
              </a:rPr>
              <a:t>Krishjälp (POSOM-grupp) kallas till akuten</a:t>
            </a:r>
          </a:p>
          <a:p>
            <a:pPr lvl="0" rtl="0">
              <a:spcBef>
                <a:spcPts val="0"/>
              </a:spcBef>
              <a:buNone/>
            </a:pPr>
            <a:r>
              <a:rPr lang="sv" sz="1800">
                <a:solidFill>
                  <a:srgbClr val="9FC5E8"/>
                </a:solidFill>
              </a:rPr>
              <a:t>Information</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Förebyggande/Beredskap</a:t>
            </a:r>
          </a:p>
        </p:txBody>
      </p:sp>
      <p:sp>
        <p:nvSpPr>
          <p:cNvPr id="133" name="Shape 133"/>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a:spcBef>
                <a:spcPts val="0"/>
              </a:spcBef>
              <a:buNone/>
            </a:pPr>
            <a:r>
              <a:rPr lang="sv" sz="1800">
                <a:solidFill>
                  <a:srgbClr val="9FC5E8"/>
                </a:solidFill>
              </a:rPr>
              <a:t>Samverkan mellan olika instanser</a:t>
            </a:r>
          </a:p>
          <a:p>
            <a:pPr lvl="0">
              <a:spcBef>
                <a:spcPts val="0"/>
              </a:spcBef>
              <a:buNone/>
            </a:pPr>
            <a:r>
              <a:rPr lang="sv" sz="1800">
                <a:solidFill>
                  <a:srgbClr val="9FC5E8"/>
                </a:solidFill>
              </a:rPr>
              <a:t>NBC-utbildningar</a:t>
            </a:r>
            <a:br>
              <a:rPr lang="sv" sz="1800">
                <a:solidFill>
                  <a:srgbClr val="9FC5E8"/>
                </a:solidFill>
              </a:rPr>
            </a:br>
            <a:r>
              <a:rPr lang="sv" sz="1800">
                <a:solidFill>
                  <a:srgbClr val="9FC5E8"/>
                </a:solidFill>
              </a:rPr>
              <a:t>KBM (Krisberedskapsmyndigheten)</a:t>
            </a:r>
          </a:p>
          <a:p>
            <a:pPr lvl="0" rtl="0">
              <a:spcBef>
                <a:spcPts val="0"/>
              </a:spcBef>
              <a:buNone/>
            </a:pPr>
            <a:r>
              <a:rPr lang="sv" sz="1800">
                <a:solidFill>
                  <a:srgbClr val="9FC5E8"/>
                </a:solidFill>
              </a:rPr>
              <a:t>Lagar och regler</a:t>
            </a:r>
            <a:br>
              <a:rPr lang="sv" sz="1800">
                <a:solidFill>
                  <a:srgbClr val="9FC5E8"/>
                </a:solidFill>
              </a:rPr>
            </a:br>
            <a:r>
              <a:rPr lang="sv" sz="1800">
                <a:solidFill>
                  <a:srgbClr val="9FC5E8"/>
                </a:solidFill>
              </a:rPr>
              <a:t>Kunskapscentrum för toxikologi</a:t>
            </a:r>
            <a:br>
              <a:rPr lang="sv" sz="1800">
                <a:solidFill>
                  <a:srgbClr val="9FC5E8"/>
                </a:solidFill>
              </a:rPr>
            </a:br>
            <a:r>
              <a:rPr lang="sv" sz="1800">
                <a:solidFill>
                  <a:srgbClr val="9FC5E8"/>
                </a:solidFill>
              </a:rPr>
              <a:t>Tullen</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Skyltar</a:t>
            </a:r>
          </a:p>
        </p:txBody>
      </p:sp>
      <p:pic>
        <p:nvPicPr>
          <p:cNvPr descr="Skyltar.jpg" id="139" name="Shape 139"/>
          <p:cNvPicPr preferRelativeResize="0"/>
          <p:nvPr/>
        </p:nvPicPr>
        <p:blipFill>
          <a:blip r:embed="rId3">
            <a:alphaModFix/>
          </a:blip>
          <a:stretch>
            <a:fillRect/>
          </a:stretch>
        </p:blipFill>
        <p:spPr>
          <a:xfrm>
            <a:off x="2314574" y="2219325"/>
            <a:ext cx="3890974" cy="24116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Shape 144"/>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Diskussion</a:t>
            </a:r>
          </a:p>
        </p:txBody>
      </p:sp>
      <p:sp>
        <p:nvSpPr>
          <p:cNvPr id="145" name="Shape 145"/>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rtl="0">
              <a:spcBef>
                <a:spcPts val="0"/>
              </a:spcBef>
              <a:buNone/>
            </a:pPr>
            <a:r>
              <a:t/>
            </a:r>
            <a:endParaRPr sz="1800">
              <a:solidFill>
                <a:srgbClr val="9FC5E8"/>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Slutsatser</a:t>
            </a:r>
          </a:p>
        </p:txBody>
      </p:sp>
      <p:sp>
        <p:nvSpPr>
          <p:cNvPr id="151" name="Shape 151"/>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rtl="0">
              <a:spcBef>
                <a:spcPts val="0"/>
              </a:spcBef>
              <a:buNone/>
            </a:pPr>
            <a:r>
              <a:rPr lang="sv" sz="1800">
                <a:solidFill>
                  <a:srgbClr val="9FC5E8"/>
                </a:solidFill>
              </a:rPr>
              <a:t>Nu har vi fått belägg för att Fredagen den 13:e är en extra riskfyll dag och nu kan vi nästan allt om katastrofberedskap/;)</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Shape 156"/>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Omnämnanden</a:t>
            </a:r>
          </a:p>
        </p:txBody>
      </p:sp>
      <p:sp>
        <p:nvSpPr>
          <p:cNvPr id="157" name="Shape 157"/>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rtl="0">
              <a:spcBef>
                <a:spcPts val="0"/>
              </a:spcBef>
              <a:buNone/>
            </a:pPr>
            <a:r>
              <a:rPr lang="sv" sz="1800">
                <a:solidFill>
                  <a:srgbClr val="9FC5E8"/>
                </a:solidFill>
              </a:rPr>
              <a:t>Jerker Sturedahl som vigt sitt liv till räddningstjänsten och frikostigt delade med sig av sin breda kunskap. David Högberg som svarade på våra dumma frågor trots att han var involverad i ett larm simultant med vår telefonintervju, han bevisade då värdet av att hålla sig lugn och professionell även när han blev utsatt för dessa extrema påfrestningar, starkt jobbat. John Harrysson för nackmassage när arbetet var som mest krävande.</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Sanningen</a:t>
            </a:r>
          </a:p>
        </p:txBody>
      </p:sp>
      <p:sp>
        <p:nvSpPr>
          <p:cNvPr id="163" name="Shape 163"/>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rtl="0">
              <a:spcBef>
                <a:spcPts val="0"/>
              </a:spcBef>
              <a:buNone/>
            </a:pPr>
            <a:r>
              <a:rPr lang="sv" sz="1800">
                <a:solidFill>
                  <a:srgbClr val="9FC5E8"/>
                </a:solidFill>
              </a:rPr>
              <a:t>Det visade sig att branden i batterilagret var anlagd för att mörka ett utsläpp av kemiska korallhajar för att dölja existensen av dem så sändes det ut nanorobotar för att terminera dem, då detta misslyckades ville man prova termisk krigföring genom att självantända avloppssystemet med lysiner, dock ökade detta bara metabolismen hos dem, då kom man på den sista desperata åtgärden genom att skapa irreversibla gälskador med sand kastar vapen vilket verkade lyckas, dock påstås att en kemisk korallhaj hade skymtats nära Barbados yacht club och allt detta började Fredagen den 13:e…</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Reklam</a:t>
            </a:r>
          </a:p>
        </p:txBody>
      </p:sp>
      <p:sp>
        <p:nvSpPr>
          <p:cNvPr id="169" name="Shape 169"/>
          <p:cNvSpPr txBox="1"/>
          <p:nvPr>
            <p:ph idx="1" type="subTitle"/>
          </p:nvPr>
        </p:nvSpPr>
        <p:spPr>
          <a:xfrm>
            <a:off x="512700" y="1831700"/>
            <a:ext cx="3621000" cy="3125700"/>
          </a:xfrm>
          <a:prstGeom prst="rect">
            <a:avLst/>
          </a:prstGeom>
        </p:spPr>
        <p:txBody>
          <a:bodyPr anchorCtr="0" anchor="t" bIns="91425" lIns="91425" rIns="91425" tIns="91425">
            <a:noAutofit/>
          </a:bodyPr>
          <a:lstStyle/>
          <a:p>
            <a:pPr lvl="0">
              <a:spcBef>
                <a:spcPts val="0"/>
              </a:spcBef>
              <a:buNone/>
            </a:pPr>
            <a:r>
              <a:rPr lang="sv" sz="1800">
                <a:solidFill>
                  <a:srgbClr val="9FC5E8"/>
                </a:solidFill>
              </a:rPr>
              <a:t>Storm: Ett sanslöst stycke film </a:t>
            </a:r>
          </a:p>
          <a:p>
            <a:pPr lvl="0">
              <a:spcBef>
                <a:spcPts val="0"/>
              </a:spcBef>
              <a:buClr>
                <a:schemeClr val="dk1"/>
              </a:buClr>
              <a:buSzPct val="61111"/>
              <a:buFont typeface="Arial"/>
              <a:buNone/>
            </a:pPr>
            <a:r>
              <a:rPr lang="sv" sz="1800">
                <a:solidFill>
                  <a:srgbClr val="9FC5E8"/>
                </a:solidFill>
              </a:rPr>
              <a:t>En av Sveriges mest nyskapande filmer någonsin.</a:t>
            </a:r>
          </a:p>
          <a:p>
            <a:pPr lvl="0" rtl="0">
              <a:spcBef>
                <a:spcPts val="0"/>
              </a:spcBef>
              <a:buNone/>
            </a:pPr>
            <a:r>
              <a:t/>
            </a:r>
            <a:endParaRPr sz="1800">
              <a:solidFill>
                <a:srgbClr val="9FC5E8"/>
              </a:solidFill>
            </a:endParaRPr>
          </a:p>
        </p:txBody>
      </p:sp>
      <p:pic>
        <p:nvPicPr>
          <p:cNvPr descr="Storm.jpg" id="170" name="Shape 170"/>
          <p:cNvPicPr preferRelativeResize="0"/>
          <p:nvPr/>
        </p:nvPicPr>
        <p:blipFill>
          <a:blip r:embed="rId3">
            <a:alphaModFix/>
          </a:blip>
          <a:stretch>
            <a:fillRect/>
          </a:stretch>
        </p:blipFill>
        <p:spPr>
          <a:xfrm>
            <a:off x="5472100" y="2057400"/>
            <a:ext cx="1785950" cy="25241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a:solidFill>
                  <a:srgbClr val="E06666"/>
                </a:solidFill>
              </a:rPr>
              <a:t>Sammanfattning</a:t>
            </a:r>
          </a:p>
        </p:txBody>
      </p:sp>
      <p:sp>
        <p:nvSpPr>
          <p:cNvPr id="66" name="Shape 66"/>
          <p:cNvSpPr txBox="1"/>
          <p:nvPr>
            <p:ph idx="1" type="subTitle"/>
          </p:nvPr>
        </p:nvSpPr>
        <p:spPr>
          <a:xfrm>
            <a:off x="512700" y="1817199"/>
            <a:ext cx="8118600" cy="3140100"/>
          </a:xfrm>
          <a:prstGeom prst="rect">
            <a:avLst/>
          </a:prstGeom>
        </p:spPr>
        <p:txBody>
          <a:bodyPr anchorCtr="0" anchor="t" bIns="91425" lIns="91425" rIns="91425" tIns="91425">
            <a:noAutofit/>
          </a:bodyPr>
          <a:lstStyle/>
          <a:p>
            <a:pPr lvl="0">
              <a:spcBef>
                <a:spcPts val="0"/>
              </a:spcBef>
              <a:buNone/>
            </a:pPr>
            <a:r>
              <a:rPr lang="sv" sz="1800">
                <a:solidFill>
                  <a:srgbClr val="9FC5E8"/>
                </a:solidFill>
              </a:rPr>
              <a:t>Hur går man tillväga vid en kemisk olycka?</a:t>
            </a:r>
            <a:br>
              <a:rPr lang="sv" sz="1800">
                <a:solidFill>
                  <a:srgbClr val="9FC5E8"/>
                </a:solidFill>
              </a:rPr>
            </a:br>
            <a:r>
              <a:rPr lang="sv" sz="1800">
                <a:solidFill>
                  <a:srgbClr val="9FC5E8"/>
                </a:solidFill>
              </a:rPr>
              <a:t>Hur förebygger man kemiska olyckor?</a:t>
            </a:r>
            <a:br>
              <a:rPr lang="sv" sz="1800">
                <a:solidFill>
                  <a:srgbClr val="9FC5E8"/>
                </a:solidFill>
              </a:rPr>
            </a:br>
            <a:r>
              <a:rPr lang="sv" sz="1800">
                <a:solidFill>
                  <a:srgbClr val="9FC5E8"/>
                </a:solidFill>
              </a:rPr>
              <a:t>Vad har vi för beredskap i Sverige idag?</a:t>
            </a:r>
            <a:br>
              <a:rPr lang="sv" sz="1800">
                <a:solidFill>
                  <a:srgbClr val="9FC5E8"/>
                </a:solidFill>
              </a:rPr>
            </a:br>
            <a:r>
              <a:rPr lang="sv" sz="1800">
                <a:solidFill>
                  <a:srgbClr val="9FC5E8"/>
                </a:solidFill>
              </a:rPr>
              <a:t>Hur sanerar man någon som har exponerats för kemikalier?</a:t>
            </a:r>
            <a:br>
              <a:rPr lang="sv" sz="1800">
                <a:solidFill>
                  <a:srgbClr val="9FC5E8"/>
                </a:solidFill>
              </a:rPr>
            </a:br>
            <a:r>
              <a:rPr lang="sv" sz="1800">
                <a:solidFill>
                  <a:srgbClr val="9FC5E8"/>
                </a:solidFill>
              </a:rPr>
              <a:t>Vad betyder olika varningsskyltar?</a:t>
            </a:r>
          </a:p>
          <a:p>
            <a:pPr lvl="0" rtl="0">
              <a:spcBef>
                <a:spcPts val="0"/>
              </a:spcBef>
              <a:buNone/>
            </a:pPr>
            <a:r>
              <a:rPr lang="sv" sz="1800">
                <a:solidFill>
                  <a:srgbClr val="9FC5E8"/>
                </a:solidFill>
              </a:rPr>
              <a:t>Vad spelar fredag den 13:e för roll?</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The End</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Antal utsläpp av farliga ämnen per år i Sverige</a:t>
            </a:r>
          </a:p>
        </p:txBody>
      </p:sp>
      <p:graphicFrame>
        <p:nvGraphicFramePr>
          <p:cNvPr id="72" name="Shape 72"/>
          <p:cNvGraphicFramePr/>
          <p:nvPr/>
        </p:nvGraphicFramePr>
        <p:xfrm>
          <a:off x="952500" y="1619250"/>
          <a:ext cx="3000000" cy="3000000"/>
        </p:xfrm>
        <a:graphic>
          <a:graphicData uri="http://schemas.openxmlformats.org/drawingml/2006/table">
            <a:tbl>
              <a:tblPr>
                <a:noFill/>
                <a:tableStyleId>{3228819B-5D1A-47EC-B2A0-E150F52552D3}</a:tableStyleId>
              </a:tblPr>
              <a:tblGrid>
                <a:gridCol w="1206500"/>
                <a:gridCol w="1206500"/>
                <a:gridCol w="1206500"/>
                <a:gridCol w="1206500"/>
                <a:gridCol w="1206500"/>
                <a:gridCol w="1206500"/>
              </a:tblGrid>
              <a:tr h="644125">
                <a:tc>
                  <a:txBody>
                    <a:bodyPr>
                      <a:noAutofit/>
                    </a:bodyPr>
                    <a:lstStyle/>
                    <a:p>
                      <a:pPr lvl="0">
                        <a:spcBef>
                          <a:spcPts val="0"/>
                        </a:spcBef>
                        <a:buNone/>
                      </a:pPr>
                      <a:r>
                        <a:rPr lang="sv">
                          <a:solidFill>
                            <a:srgbClr val="9FC5E8"/>
                          </a:solidFill>
                        </a:rPr>
                        <a:t>År</a:t>
                      </a:r>
                    </a:p>
                  </a:txBody>
                  <a:tcPr marT="91425" marB="91425" marR="91425" marL="91425"/>
                </a:tc>
                <a:tc>
                  <a:txBody>
                    <a:bodyPr>
                      <a:noAutofit/>
                    </a:bodyPr>
                    <a:lstStyle/>
                    <a:p>
                      <a:pPr lvl="0">
                        <a:spcBef>
                          <a:spcPts val="0"/>
                        </a:spcBef>
                        <a:buNone/>
                      </a:pPr>
                      <a:r>
                        <a:rPr lang="sv">
                          <a:solidFill>
                            <a:srgbClr val="9FC5E8"/>
                          </a:solidFill>
                        </a:rPr>
                        <a:t>2000</a:t>
                      </a:r>
                    </a:p>
                  </a:txBody>
                  <a:tcPr marT="91425" marB="91425" marR="91425" marL="91425"/>
                </a:tc>
                <a:tc>
                  <a:txBody>
                    <a:bodyPr>
                      <a:noAutofit/>
                    </a:bodyPr>
                    <a:lstStyle/>
                    <a:p>
                      <a:pPr lvl="0">
                        <a:spcBef>
                          <a:spcPts val="0"/>
                        </a:spcBef>
                        <a:buNone/>
                      </a:pPr>
                      <a:r>
                        <a:rPr lang="sv">
                          <a:solidFill>
                            <a:srgbClr val="9FC5E8"/>
                          </a:solidFill>
                        </a:rPr>
                        <a:t>2001</a:t>
                      </a:r>
                    </a:p>
                  </a:txBody>
                  <a:tcPr marT="91425" marB="91425" marR="91425" marL="91425"/>
                </a:tc>
                <a:tc>
                  <a:txBody>
                    <a:bodyPr>
                      <a:noAutofit/>
                    </a:bodyPr>
                    <a:lstStyle/>
                    <a:p>
                      <a:pPr lvl="0">
                        <a:spcBef>
                          <a:spcPts val="0"/>
                        </a:spcBef>
                        <a:buNone/>
                      </a:pPr>
                      <a:r>
                        <a:rPr lang="sv">
                          <a:solidFill>
                            <a:srgbClr val="9FC5E8"/>
                          </a:solidFill>
                        </a:rPr>
                        <a:t>2002</a:t>
                      </a:r>
                    </a:p>
                  </a:txBody>
                  <a:tcPr marT="91425" marB="91425" marR="91425" marL="91425"/>
                </a:tc>
                <a:tc>
                  <a:txBody>
                    <a:bodyPr>
                      <a:noAutofit/>
                    </a:bodyPr>
                    <a:lstStyle/>
                    <a:p>
                      <a:pPr lvl="0">
                        <a:spcBef>
                          <a:spcPts val="0"/>
                        </a:spcBef>
                        <a:buNone/>
                      </a:pPr>
                      <a:r>
                        <a:rPr lang="sv">
                          <a:solidFill>
                            <a:srgbClr val="9FC5E8"/>
                          </a:solidFill>
                        </a:rPr>
                        <a:t>2003</a:t>
                      </a:r>
                    </a:p>
                  </a:txBody>
                  <a:tcPr marT="91425" marB="91425" marR="91425" marL="91425"/>
                </a:tc>
                <a:tc>
                  <a:txBody>
                    <a:bodyPr>
                      <a:noAutofit/>
                    </a:bodyPr>
                    <a:lstStyle/>
                    <a:p>
                      <a:pPr lvl="0">
                        <a:spcBef>
                          <a:spcPts val="0"/>
                        </a:spcBef>
                        <a:buNone/>
                      </a:pPr>
                      <a:r>
                        <a:rPr lang="sv">
                          <a:solidFill>
                            <a:srgbClr val="9FC5E8"/>
                          </a:solidFill>
                        </a:rPr>
                        <a:t>2004</a:t>
                      </a:r>
                    </a:p>
                  </a:txBody>
                  <a:tcPr marT="91425" marB="91425" marR="91425" marL="91425"/>
                </a:tc>
              </a:tr>
              <a:tr h="644125">
                <a:tc>
                  <a:txBody>
                    <a:bodyPr>
                      <a:noAutofit/>
                    </a:bodyPr>
                    <a:lstStyle/>
                    <a:p>
                      <a:pPr lvl="0">
                        <a:spcBef>
                          <a:spcPts val="0"/>
                        </a:spcBef>
                        <a:buNone/>
                      </a:pPr>
                      <a:r>
                        <a:rPr lang="sv">
                          <a:solidFill>
                            <a:srgbClr val="9FC5E8"/>
                          </a:solidFill>
                        </a:rPr>
                        <a:t>Antal utsläpp</a:t>
                      </a:r>
                    </a:p>
                  </a:txBody>
                  <a:tcPr marT="91425" marB="91425" marR="91425" marL="91425"/>
                </a:tc>
                <a:tc>
                  <a:txBody>
                    <a:bodyPr>
                      <a:noAutofit/>
                    </a:bodyPr>
                    <a:lstStyle/>
                    <a:p>
                      <a:pPr lvl="0">
                        <a:spcBef>
                          <a:spcPts val="0"/>
                        </a:spcBef>
                        <a:buNone/>
                      </a:pPr>
                      <a:r>
                        <a:rPr lang="sv">
                          <a:solidFill>
                            <a:srgbClr val="9FC5E8"/>
                          </a:solidFill>
                        </a:rPr>
                        <a:t>1970</a:t>
                      </a:r>
                    </a:p>
                  </a:txBody>
                  <a:tcPr marT="91425" marB="91425" marR="91425" marL="91425"/>
                </a:tc>
                <a:tc>
                  <a:txBody>
                    <a:bodyPr>
                      <a:noAutofit/>
                    </a:bodyPr>
                    <a:lstStyle/>
                    <a:p>
                      <a:pPr lvl="0">
                        <a:spcBef>
                          <a:spcPts val="0"/>
                        </a:spcBef>
                        <a:buNone/>
                      </a:pPr>
                      <a:r>
                        <a:rPr lang="sv">
                          <a:solidFill>
                            <a:srgbClr val="9FC5E8"/>
                          </a:solidFill>
                        </a:rPr>
                        <a:t>1910</a:t>
                      </a:r>
                    </a:p>
                  </a:txBody>
                  <a:tcPr marT="91425" marB="91425" marR="91425" marL="91425"/>
                </a:tc>
                <a:tc>
                  <a:txBody>
                    <a:bodyPr>
                      <a:noAutofit/>
                    </a:bodyPr>
                    <a:lstStyle/>
                    <a:p>
                      <a:pPr lvl="0">
                        <a:spcBef>
                          <a:spcPts val="0"/>
                        </a:spcBef>
                        <a:buNone/>
                      </a:pPr>
                      <a:r>
                        <a:rPr lang="sv">
                          <a:solidFill>
                            <a:srgbClr val="9FC5E8"/>
                          </a:solidFill>
                        </a:rPr>
                        <a:t>1709</a:t>
                      </a:r>
                    </a:p>
                  </a:txBody>
                  <a:tcPr marT="91425" marB="91425" marR="91425" marL="91425"/>
                </a:tc>
                <a:tc>
                  <a:txBody>
                    <a:bodyPr>
                      <a:noAutofit/>
                    </a:bodyPr>
                    <a:lstStyle/>
                    <a:p>
                      <a:pPr lvl="0">
                        <a:spcBef>
                          <a:spcPts val="0"/>
                        </a:spcBef>
                        <a:buNone/>
                      </a:pPr>
                      <a:r>
                        <a:rPr lang="sv">
                          <a:solidFill>
                            <a:srgbClr val="9FC5E8"/>
                          </a:solidFill>
                        </a:rPr>
                        <a:t>1569</a:t>
                      </a:r>
                    </a:p>
                  </a:txBody>
                  <a:tcPr marT="91425" marB="91425" marR="91425" marL="91425"/>
                </a:tc>
                <a:tc>
                  <a:txBody>
                    <a:bodyPr>
                      <a:noAutofit/>
                    </a:bodyPr>
                    <a:lstStyle/>
                    <a:p>
                      <a:pPr lvl="0">
                        <a:spcBef>
                          <a:spcPts val="0"/>
                        </a:spcBef>
                        <a:buNone/>
                      </a:pPr>
                      <a:r>
                        <a:rPr lang="sv">
                          <a:solidFill>
                            <a:srgbClr val="9FC5E8"/>
                          </a:solidFill>
                        </a:rPr>
                        <a:t>1572</a:t>
                      </a:r>
                    </a:p>
                  </a:txBody>
                  <a:tcPr marT="91425" marB="91425" marR="91425" marL="91425"/>
                </a:tc>
              </a:tr>
              <a:tr h="644125">
                <a:tc>
                  <a:txBody>
                    <a:bodyPr>
                      <a:noAutofit/>
                    </a:bodyPr>
                    <a:lstStyle/>
                    <a:p>
                      <a:pPr lvl="0">
                        <a:spcBef>
                          <a:spcPts val="0"/>
                        </a:spcBef>
                        <a:buNone/>
                      </a:pPr>
                      <a:r>
                        <a:rPr lang="sv">
                          <a:solidFill>
                            <a:srgbClr val="9FC5E8"/>
                          </a:solidFill>
                        </a:rPr>
                        <a:t>Döda</a:t>
                      </a:r>
                    </a:p>
                  </a:txBody>
                  <a:tcPr marT="91425" marB="91425" marR="91425" marL="91425"/>
                </a:tc>
                <a:tc>
                  <a:txBody>
                    <a:bodyPr>
                      <a:noAutofit/>
                    </a:bodyPr>
                    <a:lstStyle/>
                    <a:p>
                      <a:pPr lvl="0">
                        <a:spcBef>
                          <a:spcPts val="0"/>
                        </a:spcBef>
                        <a:buNone/>
                      </a:pPr>
                      <a:r>
                        <a:rPr lang="sv">
                          <a:solidFill>
                            <a:srgbClr val="9FC5E8"/>
                          </a:solidFill>
                        </a:rPr>
                        <a:t>0</a:t>
                      </a:r>
                    </a:p>
                  </a:txBody>
                  <a:tcPr marT="91425" marB="91425" marR="91425" marL="91425"/>
                </a:tc>
                <a:tc>
                  <a:txBody>
                    <a:bodyPr>
                      <a:noAutofit/>
                    </a:bodyPr>
                    <a:lstStyle/>
                    <a:p>
                      <a:pPr lvl="0">
                        <a:spcBef>
                          <a:spcPts val="0"/>
                        </a:spcBef>
                        <a:buNone/>
                      </a:pPr>
                      <a:r>
                        <a:rPr lang="sv">
                          <a:solidFill>
                            <a:srgbClr val="9FC5E8"/>
                          </a:solidFill>
                        </a:rPr>
                        <a:t>0</a:t>
                      </a:r>
                    </a:p>
                  </a:txBody>
                  <a:tcPr marT="91425" marB="91425" marR="91425" marL="91425"/>
                </a:tc>
                <a:tc>
                  <a:txBody>
                    <a:bodyPr>
                      <a:noAutofit/>
                    </a:bodyPr>
                    <a:lstStyle/>
                    <a:p>
                      <a:pPr lvl="0">
                        <a:spcBef>
                          <a:spcPts val="0"/>
                        </a:spcBef>
                        <a:buNone/>
                      </a:pPr>
                      <a:r>
                        <a:rPr lang="sv">
                          <a:solidFill>
                            <a:srgbClr val="9FC5E8"/>
                          </a:solidFill>
                        </a:rPr>
                        <a:t>0</a:t>
                      </a:r>
                    </a:p>
                  </a:txBody>
                  <a:tcPr marT="91425" marB="91425" marR="91425" marL="91425"/>
                </a:tc>
                <a:tc>
                  <a:txBody>
                    <a:bodyPr>
                      <a:noAutofit/>
                    </a:bodyPr>
                    <a:lstStyle/>
                    <a:p>
                      <a:pPr lvl="0">
                        <a:spcBef>
                          <a:spcPts val="0"/>
                        </a:spcBef>
                        <a:buNone/>
                      </a:pPr>
                      <a:r>
                        <a:rPr lang="sv">
                          <a:solidFill>
                            <a:srgbClr val="9FC5E8"/>
                          </a:solidFill>
                        </a:rPr>
                        <a:t>0</a:t>
                      </a:r>
                    </a:p>
                  </a:txBody>
                  <a:tcPr marT="91425" marB="91425" marR="91425" marL="91425"/>
                </a:tc>
                <a:tc>
                  <a:txBody>
                    <a:bodyPr>
                      <a:noAutofit/>
                    </a:bodyPr>
                    <a:lstStyle/>
                    <a:p>
                      <a:pPr lvl="0">
                        <a:spcBef>
                          <a:spcPts val="0"/>
                        </a:spcBef>
                        <a:buNone/>
                      </a:pPr>
                      <a:r>
                        <a:rPr lang="sv">
                          <a:solidFill>
                            <a:srgbClr val="9FC5E8"/>
                          </a:solidFill>
                        </a:rPr>
                        <a:t>0</a:t>
                      </a:r>
                    </a:p>
                  </a:txBody>
                  <a:tcPr marT="91425" marB="91425" marR="91425" marL="91425"/>
                </a:tc>
              </a:tr>
              <a:tr h="644125">
                <a:tc>
                  <a:txBody>
                    <a:bodyPr>
                      <a:noAutofit/>
                    </a:bodyPr>
                    <a:lstStyle/>
                    <a:p>
                      <a:pPr lvl="0">
                        <a:spcBef>
                          <a:spcPts val="0"/>
                        </a:spcBef>
                        <a:buNone/>
                      </a:pPr>
                      <a:r>
                        <a:rPr lang="sv">
                          <a:solidFill>
                            <a:srgbClr val="9FC5E8"/>
                          </a:solidFill>
                        </a:rPr>
                        <a:t>Svårt skadade</a:t>
                      </a:r>
                    </a:p>
                  </a:txBody>
                  <a:tcPr marT="91425" marB="91425" marR="91425" marL="91425"/>
                </a:tc>
                <a:tc>
                  <a:txBody>
                    <a:bodyPr>
                      <a:noAutofit/>
                    </a:bodyPr>
                    <a:lstStyle/>
                    <a:p>
                      <a:pPr lvl="0">
                        <a:spcBef>
                          <a:spcPts val="0"/>
                        </a:spcBef>
                        <a:buNone/>
                      </a:pPr>
                      <a:r>
                        <a:rPr lang="sv">
                          <a:solidFill>
                            <a:srgbClr val="9FC5E8"/>
                          </a:solidFill>
                        </a:rPr>
                        <a:t>0</a:t>
                      </a:r>
                    </a:p>
                  </a:txBody>
                  <a:tcPr marT="91425" marB="91425" marR="91425" marL="91425"/>
                </a:tc>
                <a:tc>
                  <a:txBody>
                    <a:bodyPr>
                      <a:noAutofit/>
                    </a:bodyPr>
                    <a:lstStyle/>
                    <a:p>
                      <a:pPr lvl="0">
                        <a:spcBef>
                          <a:spcPts val="0"/>
                        </a:spcBef>
                        <a:buNone/>
                      </a:pPr>
                      <a:r>
                        <a:rPr lang="sv">
                          <a:solidFill>
                            <a:srgbClr val="9FC5E8"/>
                          </a:solidFill>
                        </a:rPr>
                        <a:t>4</a:t>
                      </a:r>
                    </a:p>
                  </a:txBody>
                  <a:tcPr marT="91425" marB="91425" marR="91425" marL="91425"/>
                </a:tc>
                <a:tc>
                  <a:txBody>
                    <a:bodyPr>
                      <a:noAutofit/>
                    </a:bodyPr>
                    <a:lstStyle/>
                    <a:p>
                      <a:pPr lvl="0">
                        <a:spcBef>
                          <a:spcPts val="0"/>
                        </a:spcBef>
                        <a:buNone/>
                      </a:pPr>
                      <a:r>
                        <a:rPr lang="sv">
                          <a:solidFill>
                            <a:srgbClr val="9FC5E8"/>
                          </a:solidFill>
                        </a:rPr>
                        <a:t>2</a:t>
                      </a:r>
                    </a:p>
                  </a:txBody>
                  <a:tcPr marT="91425" marB="91425" marR="91425" marL="91425"/>
                </a:tc>
                <a:tc>
                  <a:txBody>
                    <a:bodyPr>
                      <a:noAutofit/>
                    </a:bodyPr>
                    <a:lstStyle/>
                    <a:p>
                      <a:pPr lvl="0">
                        <a:spcBef>
                          <a:spcPts val="0"/>
                        </a:spcBef>
                        <a:buNone/>
                      </a:pPr>
                      <a:r>
                        <a:rPr lang="sv">
                          <a:solidFill>
                            <a:srgbClr val="9FC5E8"/>
                          </a:solidFill>
                        </a:rPr>
                        <a:t>3</a:t>
                      </a:r>
                    </a:p>
                  </a:txBody>
                  <a:tcPr marT="91425" marB="91425" marR="91425" marL="91425"/>
                </a:tc>
                <a:tc>
                  <a:txBody>
                    <a:bodyPr>
                      <a:noAutofit/>
                    </a:bodyPr>
                    <a:lstStyle/>
                    <a:p>
                      <a:pPr lvl="0">
                        <a:spcBef>
                          <a:spcPts val="0"/>
                        </a:spcBef>
                        <a:buNone/>
                      </a:pPr>
                      <a:r>
                        <a:rPr lang="sv">
                          <a:solidFill>
                            <a:srgbClr val="9FC5E8"/>
                          </a:solidFill>
                        </a:rPr>
                        <a:t>1</a:t>
                      </a:r>
                    </a:p>
                  </a:txBody>
                  <a:tcPr marT="91425" marB="91425" marR="91425" marL="91425"/>
                </a:tc>
              </a:tr>
              <a:tr h="644125">
                <a:tc>
                  <a:txBody>
                    <a:bodyPr>
                      <a:noAutofit/>
                    </a:bodyPr>
                    <a:lstStyle/>
                    <a:p>
                      <a:pPr lvl="0">
                        <a:spcBef>
                          <a:spcPts val="0"/>
                        </a:spcBef>
                        <a:buNone/>
                      </a:pPr>
                      <a:r>
                        <a:rPr lang="sv">
                          <a:solidFill>
                            <a:srgbClr val="9FC5E8"/>
                          </a:solidFill>
                        </a:rPr>
                        <a:t>Lindrigt skadade</a:t>
                      </a:r>
                    </a:p>
                  </a:txBody>
                  <a:tcPr marT="91425" marB="91425" marR="91425" marL="91425"/>
                </a:tc>
                <a:tc>
                  <a:txBody>
                    <a:bodyPr>
                      <a:noAutofit/>
                    </a:bodyPr>
                    <a:lstStyle/>
                    <a:p>
                      <a:pPr lvl="0">
                        <a:spcBef>
                          <a:spcPts val="0"/>
                        </a:spcBef>
                        <a:buNone/>
                      </a:pPr>
                      <a:r>
                        <a:rPr lang="sv">
                          <a:solidFill>
                            <a:srgbClr val="9FC5E8"/>
                          </a:solidFill>
                        </a:rPr>
                        <a:t>82</a:t>
                      </a:r>
                    </a:p>
                  </a:txBody>
                  <a:tcPr marT="91425" marB="91425" marR="91425" marL="91425"/>
                </a:tc>
                <a:tc>
                  <a:txBody>
                    <a:bodyPr>
                      <a:noAutofit/>
                    </a:bodyPr>
                    <a:lstStyle/>
                    <a:p>
                      <a:pPr lvl="0">
                        <a:spcBef>
                          <a:spcPts val="0"/>
                        </a:spcBef>
                        <a:buNone/>
                      </a:pPr>
                      <a:r>
                        <a:rPr lang="sv">
                          <a:solidFill>
                            <a:srgbClr val="9FC5E8"/>
                          </a:solidFill>
                        </a:rPr>
                        <a:t>74</a:t>
                      </a:r>
                    </a:p>
                  </a:txBody>
                  <a:tcPr marT="91425" marB="91425" marR="91425" marL="91425"/>
                </a:tc>
                <a:tc>
                  <a:txBody>
                    <a:bodyPr>
                      <a:noAutofit/>
                    </a:bodyPr>
                    <a:lstStyle/>
                    <a:p>
                      <a:pPr lvl="0">
                        <a:spcBef>
                          <a:spcPts val="0"/>
                        </a:spcBef>
                        <a:buNone/>
                      </a:pPr>
                      <a:r>
                        <a:rPr lang="sv">
                          <a:solidFill>
                            <a:srgbClr val="9FC5E8"/>
                          </a:solidFill>
                        </a:rPr>
                        <a:t>22</a:t>
                      </a:r>
                    </a:p>
                  </a:txBody>
                  <a:tcPr marT="91425" marB="91425" marR="91425" marL="91425"/>
                </a:tc>
                <a:tc>
                  <a:txBody>
                    <a:bodyPr>
                      <a:noAutofit/>
                    </a:bodyPr>
                    <a:lstStyle/>
                    <a:p>
                      <a:pPr lvl="0">
                        <a:spcBef>
                          <a:spcPts val="0"/>
                        </a:spcBef>
                        <a:buNone/>
                      </a:pPr>
                      <a:r>
                        <a:rPr lang="sv">
                          <a:solidFill>
                            <a:srgbClr val="9FC5E8"/>
                          </a:solidFill>
                        </a:rPr>
                        <a:t>44</a:t>
                      </a:r>
                    </a:p>
                  </a:txBody>
                  <a:tcPr marT="91425" marB="91425" marR="91425" marL="91425"/>
                </a:tc>
                <a:tc>
                  <a:txBody>
                    <a:bodyPr>
                      <a:noAutofit/>
                    </a:bodyPr>
                    <a:lstStyle/>
                    <a:p>
                      <a:pPr lvl="0">
                        <a:spcBef>
                          <a:spcPts val="0"/>
                        </a:spcBef>
                        <a:buNone/>
                      </a:pPr>
                      <a:r>
                        <a:rPr lang="sv">
                          <a:solidFill>
                            <a:srgbClr val="9FC5E8"/>
                          </a:solidFill>
                        </a:rPr>
                        <a:t>38</a:t>
                      </a: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Bakgrund</a:t>
            </a:r>
          </a:p>
        </p:txBody>
      </p:sp>
      <p:sp>
        <p:nvSpPr>
          <p:cNvPr id="78" name="Shape 78"/>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a:spcBef>
                <a:spcPts val="0"/>
              </a:spcBef>
              <a:buNone/>
            </a:pPr>
            <a:r>
              <a:rPr lang="sv" sz="1800">
                <a:solidFill>
                  <a:srgbClr val="9FC5E8"/>
                </a:solidFill>
              </a:rPr>
              <a:t>Fredagen den 13.e juli 2001</a:t>
            </a:r>
            <a:br>
              <a:rPr lang="sv" sz="1800">
                <a:solidFill>
                  <a:srgbClr val="9FC5E8"/>
                </a:solidFill>
              </a:rPr>
            </a:br>
            <a:r>
              <a:rPr lang="sv" sz="1800">
                <a:solidFill>
                  <a:srgbClr val="9FC5E8"/>
                </a:solidFill>
              </a:rPr>
              <a:t>Brand i batterilager i Landskrona</a:t>
            </a:r>
          </a:p>
          <a:p>
            <a:pPr lvl="0">
              <a:spcBef>
                <a:spcPts val="0"/>
              </a:spcBef>
              <a:buNone/>
            </a:pPr>
            <a:r>
              <a:rPr lang="sv" sz="1800">
                <a:solidFill>
                  <a:srgbClr val="9FC5E8"/>
                </a:solidFill>
              </a:rPr>
              <a:t>Semesterstängt</a:t>
            </a:r>
            <a:br>
              <a:rPr lang="sv" sz="1800">
                <a:solidFill>
                  <a:srgbClr val="9FC5E8"/>
                </a:solidFill>
              </a:rPr>
            </a:br>
            <a:r>
              <a:rPr lang="sv" sz="1800">
                <a:solidFill>
                  <a:srgbClr val="9FC5E8"/>
                </a:solidFill>
              </a:rPr>
              <a:t>Villaområde 1 km söderut</a:t>
            </a:r>
          </a:p>
          <a:p>
            <a:pPr lvl="0">
              <a:spcBef>
                <a:spcPts val="0"/>
              </a:spcBef>
              <a:buNone/>
            </a:pPr>
            <a:r>
              <a:rPr lang="sv" sz="1800">
                <a:solidFill>
                  <a:srgbClr val="9FC5E8"/>
                </a:solidFill>
              </a:rPr>
              <a:t>Släckningsarbete under 2 dygn</a:t>
            </a:r>
          </a:p>
          <a:p>
            <a:pPr lvl="0" rtl="0">
              <a:spcBef>
                <a:spcPts val="0"/>
              </a:spcBef>
              <a:buNone/>
            </a:pPr>
            <a:r>
              <a:rPr lang="sv" sz="1800">
                <a:solidFill>
                  <a:srgbClr val="9FC5E8"/>
                </a:solidFill>
              </a:rPr>
              <a:t>Förorenat grundvatten</a:t>
            </a:r>
            <a:br>
              <a:rPr lang="sv" sz="1800">
                <a:solidFill>
                  <a:srgbClr val="9FC5E8"/>
                </a:solidFill>
              </a:rPr>
            </a:br>
            <a:r>
              <a:rPr lang="sv" sz="1800">
                <a:solidFill>
                  <a:srgbClr val="9FC5E8"/>
                </a:solidFill>
              </a:rPr>
              <a:t>Efter 2 dygn: sand</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Syfte</a:t>
            </a:r>
          </a:p>
        </p:txBody>
      </p:sp>
      <p:sp>
        <p:nvSpPr>
          <p:cNvPr id="84" name="Shape 84"/>
          <p:cNvSpPr txBox="1"/>
          <p:nvPr>
            <p:ph idx="1" type="subTitle"/>
          </p:nvPr>
        </p:nvSpPr>
        <p:spPr>
          <a:xfrm>
            <a:off x="512700" y="1875325"/>
            <a:ext cx="8118600" cy="3081900"/>
          </a:xfrm>
          <a:prstGeom prst="rect">
            <a:avLst/>
          </a:prstGeom>
        </p:spPr>
        <p:txBody>
          <a:bodyPr anchorCtr="0" anchor="t" bIns="91425" lIns="91425" rIns="91425" tIns="91425">
            <a:noAutofit/>
          </a:bodyPr>
          <a:lstStyle/>
          <a:p>
            <a:pPr lvl="0" rtl="0">
              <a:spcBef>
                <a:spcPts val="0"/>
              </a:spcBef>
              <a:buNone/>
            </a:pPr>
            <a:r>
              <a:rPr lang="sv" sz="1800">
                <a:solidFill>
                  <a:srgbClr val="9FC5E8"/>
                </a:solidFill>
              </a:rPr>
              <a:t>Att öka förståelsen för beredskap inför och hantering av kemiska olyckor genom att beskriva och analysera en reell händelse som har hänt i Sverige inom de fem senaste åren samt beskriva två fiktiva omhändertaganden av personer i ovanstående fall.</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Material och metod</a:t>
            </a:r>
          </a:p>
        </p:txBody>
      </p:sp>
      <p:sp>
        <p:nvSpPr>
          <p:cNvPr id="90" name="Shape 90"/>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rtl="0">
              <a:spcBef>
                <a:spcPts val="0"/>
              </a:spcBef>
              <a:buNone/>
            </a:pPr>
            <a:r>
              <a:rPr lang="sv" sz="1800">
                <a:solidFill>
                  <a:srgbClr val="9FC5E8"/>
                </a:solidFill>
              </a:rPr>
              <a:t>Författarna har gjort en sökning på internet och Räddningstjänstens hemsida för att finna en färsk händelse om kemiska olyckor. dessutom har genomgång av tidningar, videomaterial, kursmaterial och två telefonintervjuer med personal från Räddningstjänsten gjorts.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Fall 1</a:t>
            </a:r>
          </a:p>
        </p:txBody>
      </p:sp>
      <p:sp>
        <p:nvSpPr>
          <p:cNvPr id="96" name="Shape 96"/>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rtl="0">
              <a:spcBef>
                <a:spcPts val="0"/>
              </a:spcBef>
              <a:buNone/>
            </a:pPr>
            <a:r>
              <a:rPr lang="sv" sz="1800">
                <a:solidFill>
                  <a:srgbClr val="9FC5E8"/>
                </a:solidFill>
              </a:rPr>
              <a:t>En nyfiken journalist har kommit in på avspärrat område och snubblar i det förorenade vattnet. Från knän ner till fötter, samt händer har kommit i kontakt med vattnet. Det har också stänkt i ögonen. Det tar några minuter innan det upptäcks att han blivit utsatt.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Resultat</a:t>
            </a:r>
          </a:p>
        </p:txBody>
      </p:sp>
      <p:sp>
        <p:nvSpPr>
          <p:cNvPr id="102" name="Shape 102"/>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a:spcBef>
                <a:spcPts val="0"/>
              </a:spcBef>
              <a:buNone/>
            </a:pPr>
            <a:r>
              <a:rPr lang="sv" sz="1800">
                <a:solidFill>
                  <a:srgbClr val="9FC5E8"/>
                </a:solidFill>
              </a:rPr>
              <a:t>Ring ambulans</a:t>
            </a:r>
            <a:br>
              <a:rPr lang="sv" sz="1800">
                <a:solidFill>
                  <a:srgbClr val="9FC5E8"/>
                </a:solidFill>
              </a:rPr>
            </a:br>
            <a:r>
              <a:rPr lang="sv" sz="1800">
                <a:solidFill>
                  <a:srgbClr val="9FC5E8"/>
                </a:solidFill>
              </a:rPr>
              <a:t>Våtsanering: Skyddskläder, varmt vatten och tvål, duschas två gånger-noggrant, kläder i vit plastsäck “smittfarligt”</a:t>
            </a:r>
            <a:br>
              <a:rPr lang="sv" sz="1800">
                <a:solidFill>
                  <a:srgbClr val="9FC5E8"/>
                </a:solidFill>
              </a:rPr>
            </a:br>
            <a:r>
              <a:rPr lang="sv" sz="1800">
                <a:solidFill>
                  <a:srgbClr val="9FC5E8"/>
                </a:solidFill>
              </a:rPr>
              <a:t>Ögonskölj: NaCl i 15 min, annars ljummet vatten</a:t>
            </a:r>
          </a:p>
          <a:p>
            <a:pPr lvl="0" rtl="0">
              <a:spcBef>
                <a:spcPts val="0"/>
              </a:spcBef>
              <a:buNone/>
            </a:pPr>
            <a:r>
              <a:rPr lang="sv" sz="1800">
                <a:solidFill>
                  <a:srgbClr val="9FC5E8"/>
                </a:solidFill>
              </a:rPr>
              <a:t>Syrgas</a:t>
            </a:r>
            <a:br>
              <a:rPr lang="sv" sz="1800">
                <a:solidFill>
                  <a:srgbClr val="9FC5E8"/>
                </a:solidFill>
              </a:rPr>
            </a:br>
            <a:r>
              <a:rPr lang="sv" sz="1800">
                <a:solidFill>
                  <a:srgbClr val="9FC5E8"/>
                </a:solidFill>
              </a:rPr>
              <a:t>Registrera personen innan ambulansfärd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type="ctrTitle"/>
          </p:nvPr>
        </p:nvSpPr>
        <p:spPr>
          <a:xfrm>
            <a:off x="512700" y="323275"/>
            <a:ext cx="8118600" cy="787500"/>
          </a:xfrm>
          <a:prstGeom prst="rect">
            <a:avLst/>
          </a:prstGeom>
        </p:spPr>
        <p:txBody>
          <a:bodyPr anchorCtr="0" anchor="b" bIns="91425" lIns="91425" rIns="91425" tIns="91425">
            <a:noAutofit/>
          </a:bodyPr>
          <a:lstStyle/>
          <a:p>
            <a:pPr lvl="0" rtl="0">
              <a:spcBef>
                <a:spcPts val="0"/>
              </a:spcBef>
              <a:buNone/>
            </a:pPr>
            <a:r>
              <a:rPr lang="sv" sz="3000">
                <a:solidFill>
                  <a:srgbClr val="E06666"/>
                </a:solidFill>
              </a:rPr>
              <a:t>Sjukvårdarnas ansvar</a:t>
            </a:r>
          </a:p>
        </p:txBody>
      </p:sp>
      <p:sp>
        <p:nvSpPr>
          <p:cNvPr id="108" name="Shape 108"/>
          <p:cNvSpPr txBox="1"/>
          <p:nvPr>
            <p:ph idx="1" type="subTitle"/>
          </p:nvPr>
        </p:nvSpPr>
        <p:spPr>
          <a:xfrm>
            <a:off x="512700" y="1831700"/>
            <a:ext cx="8118600" cy="3125700"/>
          </a:xfrm>
          <a:prstGeom prst="rect">
            <a:avLst/>
          </a:prstGeom>
        </p:spPr>
        <p:txBody>
          <a:bodyPr anchorCtr="0" anchor="t" bIns="91425" lIns="91425" rIns="91425" tIns="91425">
            <a:noAutofit/>
          </a:bodyPr>
          <a:lstStyle/>
          <a:p>
            <a:pPr lvl="0">
              <a:spcBef>
                <a:spcPts val="0"/>
              </a:spcBef>
              <a:buNone/>
            </a:pPr>
            <a:r>
              <a:rPr lang="sv" sz="1800">
                <a:solidFill>
                  <a:srgbClr val="9FC5E8"/>
                </a:solidFill>
              </a:rPr>
              <a:t>Medicinsk behandling av sanerade personer</a:t>
            </a:r>
            <a:br>
              <a:rPr lang="sv" sz="1800">
                <a:solidFill>
                  <a:srgbClr val="9FC5E8"/>
                </a:solidFill>
              </a:rPr>
            </a:br>
            <a:r>
              <a:rPr lang="sv" sz="1800">
                <a:solidFill>
                  <a:srgbClr val="9FC5E8"/>
                </a:solidFill>
              </a:rPr>
              <a:t>Övervakningsplatser</a:t>
            </a:r>
          </a:p>
          <a:p>
            <a:pPr lvl="0" rtl="0">
              <a:spcBef>
                <a:spcPts val="0"/>
              </a:spcBef>
              <a:buNone/>
            </a:pPr>
            <a:r>
              <a:rPr lang="sv" sz="1800">
                <a:solidFill>
                  <a:srgbClr val="9FC5E8"/>
                </a:solidFill>
              </a:rPr>
              <a:t>Får ej beträda riskområdet</a:t>
            </a:r>
            <a:br>
              <a:rPr lang="sv" sz="1800">
                <a:solidFill>
                  <a:srgbClr val="9FC5E8"/>
                </a:solidFill>
              </a:rPr>
            </a:br>
            <a:r>
              <a:rPr lang="sv" sz="1800">
                <a:solidFill>
                  <a:srgbClr val="9FC5E8"/>
                </a:solidFill>
              </a:rPr>
              <a:t>Ska känna till vilka farliga ämnen som finns i området</a:t>
            </a:r>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