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3.xml.rels" ContentType="application/vnd.openxmlformats-package.relationship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1.png" ContentType="image/png"/>
  <Override PartName="/ppt/media/image5.jpeg" ContentType="image/jpeg"/>
  <Override PartName="/ppt/media/image6.jpeg" ContentType="image/jpeg"/>
  <Override PartName="/ppt/media/image7.jpeg" ContentType="image/jpeg"/>
  <Override PartName="/ppt/media/image8.jpeg" ContentType="image/jpeg"/>
  <Override PartName="/ppt/media/image29.jpeg" ContentType="image/jpeg"/>
  <Override PartName="/ppt/media/image10.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35.jpeg" ContentType="image/jpeg"/>
  <Override PartName="/ppt/media/image15.png" ContentType="image/png"/>
  <Override PartName="/ppt/media/image16.png" ContentType="image/png"/>
  <Override PartName="/ppt/media/image17.jpeg" ContentType="image/jpeg"/>
  <Override PartName="/ppt/media/image22.png" ContentType="image/png"/>
  <Override PartName="/ppt/media/image19.jpeg" ContentType="image/jpeg"/>
  <Override PartName="/ppt/media/image40.jpeg" ContentType="image/jpeg"/>
  <Override PartName="/ppt/media/image20.png" ContentType="image/png"/>
  <Override PartName="/ppt/media/image21.jpeg" ContentType="image/jpeg"/>
  <Override PartName="/ppt/media/image23.png" ContentType="image/pn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Rectangle 1"/>
          <p:cNvSpPr/>
          <p:nvPr/>
        </p:nvSpPr>
        <p:spPr>
          <a:xfrm>
            <a:off x="0" y="0"/>
            <a:ext cx="6858000" cy="9144000"/>
          </a:xfrm>
          <a:prstGeom prst="rect">
            <a:avLst/>
          </a:prstGeom>
          <a:solidFill>
            <a:srgbClr val="ffffff"/>
          </a:solidFill>
          <a:ln>
            <a:noFill/>
          </a:ln>
        </p:spPr>
      </p:sp>
      <p:sp>
        <p:nvSpPr>
          <p:cNvPr id="60" name="PlaceHolder 2"/>
          <p:cNvSpPr>
            <a:spLocks noGrp="1"/>
          </p:cNvSpPr>
          <p:nvPr>
            <p:ph type="hdr"/>
          </p:nvPr>
        </p:nvSpPr>
        <p:spPr>
          <a:xfrm>
            <a:off x="-360" y="0"/>
            <a:ext cx="2971800" cy="457200"/>
          </a:xfrm>
          <a:prstGeom prst="rect">
            <a:avLst/>
          </a:prstGeom>
        </p:spPr>
        <p:txBody>
          <a:bodyPr lIns="90000" rIns="90000" tIns="46800" bIns="46800"/>
          <a:p>
            <a:pPr/>
            <a:r>
              <a:rPr b="0" lang="en-US" sz="1200" spc="-1" strike="noStrike">
                <a:solidFill>
                  <a:srgbClr val="000000"/>
                </a:solidFill>
                <a:latin typeface="Arial"/>
              </a:rPr>
              <a:t>&lt;header&gt;</a:t>
            </a:r>
            <a:endParaRPr b="0" lang="en-US" sz="1200" spc="-1" strike="noStrike">
              <a:solidFill>
                <a:srgbClr val="000000"/>
              </a:solidFill>
              <a:latin typeface="Arial"/>
            </a:endParaRPr>
          </a:p>
        </p:txBody>
      </p:sp>
      <p:sp>
        <p:nvSpPr>
          <p:cNvPr id="61" name="PlaceHolder 3"/>
          <p:cNvSpPr>
            <a:spLocks noGrp="1"/>
          </p:cNvSpPr>
          <p:nvPr>
            <p:ph type="dt"/>
          </p:nvPr>
        </p:nvSpPr>
        <p:spPr>
          <a:xfrm>
            <a:off x="3884400" y="0"/>
            <a:ext cx="2971800" cy="457200"/>
          </a:xfrm>
          <a:prstGeom prst="rect">
            <a:avLst/>
          </a:prstGeom>
        </p:spPr>
        <p:txBody>
          <a:bodyPr lIns="90000" rIns="90000" tIns="46800" bIns="46800"/>
          <a:p>
            <a:pPr algn="r"/>
            <a:r>
              <a:rPr b="0" lang="en-US" sz="1200" spc="-1" strike="noStrike">
                <a:solidFill>
                  <a:srgbClr val="000000"/>
                </a:solidFill>
                <a:latin typeface="Arial"/>
              </a:rPr>
              <a:t>&lt;date/time&gt;</a:t>
            </a:r>
            <a:endParaRPr b="0" lang="en-US" sz="1200" spc="-1" strike="noStrike">
              <a:solidFill>
                <a:srgbClr val="000000"/>
              </a:solidFill>
              <a:latin typeface="Arial"/>
            </a:endParaRPr>
          </a:p>
        </p:txBody>
      </p:sp>
      <p:sp>
        <p:nvSpPr>
          <p:cNvPr id="62" name="PlaceHolder 4"/>
          <p:cNvSpPr>
            <a:spLocks noGrp="1"/>
          </p:cNvSpPr>
          <p:nvPr>
            <p:ph type="body"/>
          </p:nvPr>
        </p:nvSpPr>
        <p:spPr>
          <a:xfrm>
            <a:off x="685800" y="4343400"/>
            <a:ext cx="5486400" cy="4114800"/>
          </a:xfrm>
          <a:prstGeom prst="rect">
            <a:avLst/>
          </a:prstGeom>
        </p:spPr>
        <p:txBody>
          <a:bodyPr lIns="90000" rIns="90000" tIns="46800" bIns="46800"/>
          <a:p>
            <a:r>
              <a:rPr b="0" lang="en-US" sz="1200" spc="-1" strike="noStrike">
                <a:solidFill>
                  <a:srgbClr val="000000"/>
                </a:solidFill>
                <a:latin typeface="Arial"/>
              </a:rPr>
              <a:t>Click to edit the notes format</a:t>
            </a:r>
            <a:endParaRPr b="0" lang="en-US" sz="1200" spc="-1" strike="noStrike">
              <a:solidFill>
                <a:srgbClr val="000000"/>
              </a:solidFill>
              <a:latin typeface="Arial"/>
            </a:endParaRPr>
          </a:p>
        </p:txBody>
      </p:sp>
      <p:sp>
        <p:nvSpPr>
          <p:cNvPr id="63" name="PlaceHolder 5"/>
          <p:cNvSpPr>
            <a:spLocks noGrp="1"/>
          </p:cNvSpPr>
          <p:nvPr>
            <p:ph type="ftr"/>
          </p:nvPr>
        </p:nvSpPr>
        <p:spPr>
          <a:xfrm>
            <a:off x="-360" y="8685360"/>
            <a:ext cx="2971800" cy="457200"/>
          </a:xfrm>
          <a:prstGeom prst="rect">
            <a:avLst/>
          </a:prstGeom>
        </p:spPr>
        <p:txBody>
          <a:bodyPr lIns="90000" rIns="90000" tIns="46800" bIns="46800" anchor="b"/>
          <a:p>
            <a:pPr/>
            <a:r>
              <a:rPr b="0" lang="en-US" sz="1200" spc="-1" strike="noStrike">
                <a:solidFill>
                  <a:srgbClr val="000000"/>
                </a:solidFill>
                <a:latin typeface="Arial"/>
              </a:rPr>
              <a:t>&lt;footer&gt;</a:t>
            </a:r>
            <a:endParaRPr b="0" lang="en-US" sz="1200" spc="-1" strike="noStrike">
              <a:solidFill>
                <a:srgbClr val="000000"/>
              </a:solidFill>
              <a:latin typeface="Arial"/>
            </a:endParaRPr>
          </a:p>
        </p:txBody>
      </p:sp>
      <p:sp>
        <p:nvSpPr>
          <p:cNvPr id="64" name="PlaceHolder 6"/>
          <p:cNvSpPr>
            <a:spLocks noGrp="1"/>
          </p:cNvSpPr>
          <p:nvPr>
            <p:ph type="sldNum"/>
          </p:nvPr>
        </p:nvSpPr>
        <p:spPr>
          <a:xfrm>
            <a:off x="3884400" y="8685360"/>
            <a:ext cx="2971800" cy="457200"/>
          </a:xfrm>
          <a:prstGeom prst="rect">
            <a:avLst/>
          </a:prstGeom>
        </p:spPr>
        <p:txBody>
          <a:bodyPr lIns="90000" rIns="90000" tIns="46800" bIns="46800" anchor="b"/>
          <a:p>
            <a:pPr algn="r"/>
            <a:fld id="{1CCC23FF-CF5E-40C3-983C-84E507D51585}" type="slidenum">
              <a:rPr b="0" lang="en-US" sz="1200" spc="-1" strike="noStrike">
                <a:solidFill>
                  <a:srgbClr val="000000"/>
                </a:solidFill>
                <a:latin typeface="Arial"/>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685800" y="4343400"/>
            <a:ext cx="5486400" cy="4114800"/>
          </a:xfrm>
          <a:prstGeom prst="rect">
            <a:avLst/>
          </a:prstGeom>
          <a:noFill/>
          <a:ln>
            <a:noFill/>
          </a:ln>
        </p:spPr>
        <p:txBody>
          <a:bodyPr lIns="90000" rIns="90000" tIns="46800" bIns="46800"/>
          <a:p>
            <a:pPr>
              <a:lnSpc>
                <a:spcPct val="80000"/>
              </a:lnSpc>
              <a:spcBef>
                <a:spcPts val="337"/>
              </a:spcBef>
            </a:pPr>
            <a:r>
              <a:rPr b="0" lang="en-US" sz="900" spc="-1" strike="noStrike">
                <a:solidFill>
                  <a:srgbClr val="000000"/>
                </a:solidFill>
                <a:latin typeface="Arial"/>
              </a:rPr>
              <a:t>- Det finns hos unga vuxna ett samband mellan psykisk ohälsa och hög användning av mobiltelefon och dator, har vi sett. Men vi vet ännu inte vad det är i den nya tekniken som orsakar symptomen eller om de beror på något annat, säger Sara Thomée, psykolog vid sektionen för Arbets- och miljömedicin vid Sahlgrenska universitetssjukhuset i Göteborg.</a:t>
            </a:r>
            <a:b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The truth is that antidepressants work for less than 50% of depressed people, and are about as effective as sugar pills. The FDA only recommends taking them for short periods.</a:t>
            </a: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Standard forms of psychotherapy for depression, cognitive behavioral therapy, has a relapse rate of up to 80%, according to University of Washington researchers.</a:t>
            </a: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Childhood trauma is now recognized as the primary cause of clinical depression. This can include everything from outright abuse to criticism, lack of attention, unclear boundaries, divorce, conflict within the household, neighbourhood or even violence on TV.</a:t>
            </a: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The “accidents” which lead to depression are almost always dysfunctional relationships. As adults we tend to seek out and recreate the most difficult relationship patterns from childhood, and so the damage is perpetuated, reinforcing our vulnerability to depression.</a:t>
            </a: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The good news is that certain kinds of supportive and trust-worthy relationships can actually undo the damage of poor relationships. The brain is capable of growing new cells in a process called neurogenesis. But to do so the brain needs a safe and emotionally healthy environment, free from the trauma of criticism, uncertainty, abandonment and abuse.</a:t>
            </a:r>
            <a:endParaRPr b="0" lang="en-US" sz="900" spc="-1" strike="noStrike">
              <a:solidFill>
                <a:srgbClr val="000000"/>
              </a:solidFill>
              <a:latin typeface="Arial"/>
            </a:endParaRPr>
          </a:p>
          <a:p>
            <a:pPr>
              <a:lnSpc>
                <a:spcPct val="80000"/>
              </a:lnSpc>
              <a:spcBef>
                <a:spcPts val="337"/>
              </a:spcBef>
            </a:pPr>
            <a:endParaRPr b="0" lang="en-US" sz="900" spc="-1" strike="noStrike">
              <a:solidFill>
                <a:srgbClr val="000000"/>
              </a:solidFill>
              <a:latin typeface="Arial"/>
            </a:endParaRPr>
          </a:p>
          <a:p>
            <a:pPr>
              <a:lnSpc>
                <a:spcPct val="80000"/>
              </a:lnSpc>
              <a:spcBef>
                <a:spcPts val="337"/>
              </a:spcBef>
            </a:pPr>
            <a:r>
              <a:rPr b="0" lang="en-GB" sz="900" spc="-1" strike="noStrike">
                <a:solidFill>
                  <a:srgbClr val="000000"/>
                </a:solidFill>
                <a:latin typeface="Arial"/>
              </a:rPr>
              <a:t>Severe stress early in life has been associated with smaller hippocampal volume and persistent change in the hypothalamic-adrenal axis (can’t help thinking about trees and the different sizes of the rings depending on how good the year was). In this paper they compared the measured hippocampus volume in depressed women with and without a history of child abuse. The findings showed that a smaller hippocampal volume was observed exclusively in those that had been subjected to a severe or prolonged history of child abuse.</a:t>
            </a:r>
            <a:endParaRPr b="0" lang="en-US" sz="9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685800" y="4343400"/>
            <a:ext cx="5486400" cy="4114800"/>
          </a:xfrm>
          <a:prstGeom prst="rect">
            <a:avLst/>
          </a:prstGeom>
          <a:noFill/>
          <a:ln>
            <a:noFill/>
          </a:ln>
        </p:spPr>
        <p:txBody>
          <a:bodyPr lIns="90000" rIns="90000" tIns="46800" bIns="46800"/>
          <a:p>
            <a:pPr>
              <a:lnSpc>
                <a:spcPct val="80000"/>
              </a:lnSpc>
              <a:spcBef>
                <a:spcPts val="374"/>
              </a:spcBef>
            </a:pPr>
            <a:r>
              <a:rPr b="0" lang="en-US" sz="1000" spc="-1" strike="noStrike">
                <a:solidFill>
                  <a:srgbClr val="000000"/>
                </a:solidFill>
                <a:latin typeface="Arial"/>
              </a:rPr>
              <a:t>One</a:t>
            </a:r>
            <a:r>
              <a:rPr b="0" lang="en-GB" sz="1000" spc="-1" strike="noStrike">
                <a:solidFill>
                  <a:srgbClr val="000000"/>
                </a:solidFill>
                <a:latin typeface="Arial"/>
              </a:rPr>
              <a:t> research paper shows improvement of mildly to moderately depressed people when treated with animal facilitated therapy in this case with dolphins in accordance with the </a:t>
            </a:r>
            <a:r>
              <a:rPr b="0" i="1" lang="en-GB" sz="1000" spc="-1" strike="noStrike">
                <a:solidFill>
                  <a:srgbClr val="000000"/>
                </a:solidFill>
                <a:latin typeface="Arial"/>
              </a:rPr>
              <a:t>biophilia hypothesis</a:t>
            </a:r>
            <a:r>
              <a:rPr b="0" lang="en-GB" sz="1000" spc="-1" strike="noStrike">
                <a:solidFill>
                  <a:srgbClr val="000000"/>
                </a:solidFill>
                <a:latin typeface="Arial"/>
              </a:rPr>
              <a:t> “</a:t>
            </a:r>
            <a:r>
              <a:rPr b="0" lang="en" sz="1000" spc="-1" strike="noStrike">
                <a:solidFill>
                  <a:srgbClr val="000000"/>
                </a:solidFill>
                <a:latin typeface="Arial"/>
              </a:rPr>
              <a:t>The </a:t>
            </a:r>
            <a:r>
              <a:rPr b="0" i="1" lang="en" sz="1000" spc="-1" strike="noStrike">
                <a:solidFill>
                  <a:srgbClr val="000000"/>
                </a:solidFill>
                <a:latin typeface="Arial"/>
              </a:rPr>
              <a:t>biophilia hypothesis</a:t>
            </a:r>
            <a:r>
              <a:rPr b="0" lang="en" sz="1000" spc="-1" strike="noStrike">
                <a:solidFill>
                  <a:srgbClr val="000000"/>
                </a:solidFill>
                <a:latin typeface="Arial"/>
              </a:rPr>
              <a:t> suggests that there is an instinctive bond between human beings and other living systems”. Of course many people believe that close interactions with nature and animals may be very positive for anyone (maybe not with cockroaches).</a:t>
            </a:r>
            <a:endParaRPr b="0" lang="en-US" sz="1000" spc="-1" strike="noStrike">
              <a:solidFill>
                <a:srgbClr val="000000"/>
              </a:solidFill>
              <a:latin typeface="Arial"/>
            </a:endParaRPr>
          </a:p>
          <a:p>
            <a:pPr>
              <a:lnSpc>
                <a:spcPct val="80000"/>
              </a:lnSpc>
              <a:spcBef>
                <a:spcPts val="374"/>
              </a:spcBef>
            </a:pPr>
            <a:endParaRPr b="0" lang="en-US" sz="1000" spc="-1" strike="noStrike">
              <a:solidFill>
                <a:srgbClr val="000000"/>
              </a:solidFill>
              <a:latin typeface="Arial"/>
            </a:endParaRPr>
          </a:p>
          <a:p>
            <a:pPr>
              <a:lnSpc>
                <a:spcPct val="80000"/>
              </a:lnSpc>
              <a:spcBef>
                <a:spcPts val="374"/>
              </a:spcBef>
            </a:pPr>
            <a:r>
              <a:rPr b="0" lang="en-US" sz="1000" spc="-1" strike="noStrike">
                <a:solidFill>
                  <a:srgbClr val="000000"/>
                </a:solidFill>
                <a:latin typeface="Arial"/>
              </a:rPr>
              <a:t>The latest information about animal facilitated theraphy in Sweden is that in Markaryd there is a dog with a psychiatric legitimation the only one in Sweden, and it has become a huge success, maybe we will get a recepie for animal facilited theeraphy in the future.</a:t>
            </a:r>
            <a:endParaRPr b="0" lang="en-US" sz="1000" spc="-1" strike="noStrike">
              <a:solidFill>
                <a:srgbClr val="000000"/>
              </a:solidFill>
              <a:latin typeface="Arial"/>
            </a:endParaRPr>
          </a:p>
          <a:p>
            <a:pPr>
              <a:lnSpc>
                <a:spcPct val="80000"/>
              </a:lnSpc>
              <a:spcBef>
                <a:spcPts val="374"/>
              </a:spcBef>
            </a:pPr>
            <a:endParaRPr b="0" lang="en-US" sz="1000" spc="-1" strike="noStrike">
              <a:solidFill>
                <a:srgbClr val="000000"/>
              </a:solidFill>
              <a:latin typeface="Arial"/>
            </a:endParaRPr>
          </a:p>
          <a:p>
            <a:pPr>
              <a:lnSpc>
                <a:spcPct val="80000"/>
              </a:lnSpc>
              <a:spcBef>
                <a:spcPts val="374"/>
              </a:spcBef>
            </a:pPr>
            <a:r>
              <a:rPr b="0" lang="en-GB" sz="1000" spc="-1" strike="noStrike">
                <a:solidFill>
                  <a:srgbClr val="000000"/>
                </a:solidFill>
                <a:latin typeface="Arial"/>
              </a:rPr>
              <a:t>In July 2005 Implants for </a:t>
            </a:r>
            <a:r>
              <a:rPr b="0" lang="en" sz="1000" spc="-1" strike="noStrike">
                <a:solidFill>
                  <a:srgbClr val="000000"/>
                </a:solidFill>
                <a:latin typeface="Arial"/>
              </a:rPr>
              <a:t>VNS theraphy (Vagus Nerve Stimulation) </a:t>
            </a:r>
            <a:r>
              <a:rPr b="0" lang="en-GB" sz="1000" spc="-1" strike="noStrike">
                <a:solidFill>
                  <a:srgbClr val="000000"/>
                </a:solidFill>
                <a:latin typeface="Arial"/>
              </a:rPr>
              <a:t>was approved by FDA for treatment of </a:t>
            </a:r>
            <a:r>
              <a:rPr b="0" lang="en" sz="1000" spc="-1" strike="noStrike">
                <a:solidFill>
                  <a:srgbClr val="000000"/>
                </a:solidFill>
                <a:latin typeface="Arial"/>
              </a:rPr>
              <a:t>TRD (Treatment Resistant Depression)</a:t>
            </a:r>
            <a:r>
              <a:rPr b="0" lang="en-GB" sz="1000" spc="-1" strike="noStrike">
                <a:solidFill>
                  <a:srgbClr val="000000"/>
                </a:solidFill>
                <a:latin typeface="Arial"/>
              </a:rPr>
              <a:t>. </a:t>
            </a:r>
            <a:r>
              <a:rPr b="0" lang="en-US" sz="1000" spc="-1" strike="noStrike">
                <a:solidFill>
                  <a:srgbClr val="000000"/>
                </a:solidFill>
                <a:latin typeface="Arial"/>
              </a:rPr>
              <a:t>P</a:t>
            </a:r>
            <a:r>
              <a:rPr b="0" lang="en" sz="1000" spc="-1" strike="noStrike">
                <a:solidFill>
                  <a:srgbClr val="000000"/>
                </a:solidFill>
                <a:latin typeface="Arial"/>
              </a:rPr>
              <a:t>ilot data suggests VNS has antidepressive effects, but little is known about the long term effects of this treatment and nothing is written about the risk of over stimulation or misuse of the device.</a:t>
            </a:r>
            <a:endParaRPr b="0" lang="en-US" sz="1000" spc="-1" strike="noStrike">
              <a:solidFill>
                <a:srgbClr val="000000"/>
              </a:solidFill>
              <a:latin typeface="Arial"/>
            </a:endParaRPr>
          </a:p>
          <a:p>
            <a:pPr>
              <a:lnSpc>
                <a:spcPct val="80000"/>
              </a:lnSpc>
              <a:spcBef>
                <a:spcPts val="374"/>
              </a:spcBef>
            </a:pPr>
            <a:r>
              <a:rPr b="0" lang="en-GB" sz="1000" spc="-1" strike="noStrike">
                <a:solidFill>
                  <a:srgbClr val="000000"/>
                </a:solidFill>
                <a:latin typeface="Arial"/>
              </a:rPr>
              <a:t>According to the company behind the implant (Cyberonics) more than 40,000 patients worldwide has been treated with VNS therapy until 1 of May 2006.</a:t>
            </a:r>
            <a:endParaRPr b="0" lang="en-US" sz="1000" spc="-1" strike="noStrike">
              <a:solidFill>
                <a:srgbClr val="000000"/>
              </a:solidFill>
              <a:latin typeface="Arial"/>
            </a:endParaRPr>
          </a:p>
          <a:p>
            <a:pPr>
              <a:lnSpc>
                <a:spcPct val="80000"/>
              </a:lnSpc>
              <a:spcBef>
                <a:spcPts val="374"/>
              </a:spcBef>
            </a:pPr>
            <a:endParaRPr b="0" lang="en-US" sz="1000" spc="-1" strike="noStrike">
              <a:solidFill>
                <a:srgbClr val="000000"/>
              </a:solidFill>
              <a:latin typeface="Arial"/>
            </a:endParaRPr>
          </a:p>
          <a:p>
            <a:pPr>
              <a:lnSpc>
                <a:spcPct val="80000"/>
              </a:lnSpc>
              <a:spcBef>
                <a:spcPts val="374"/>
              </a:spcBef>
            </a:pPr>
            <a:r>
              <a:rPr b="0" lang="en-US" sz="1000" spc="-1" strike="noStrike">
                <a:solidFill>
                  <a:srgbClr val="000000"/>
                </a:solidFill>
                <a:latin typeface="Arial"/>
              </a:rPr>
              <a:t>Nutritional therapy has received increasing attention as a potentially effective means of preventing and controlling depression.  Studies show that patients with low levels of selenium had lesser symptoms of depression after being given supplement of selenium (Benton &amp; Cook, 1991), and that Omega 3 (EPA) supplements also appear to improve states of depression (Stoll, Severus, Freeman, Rueter, Zbovan, Diamond, Cress &amp; Marangell, 1999). Supplements of the vitamins B1, B2, B6, B12 and folic acid have also been shown to decrease rates depression as well as increase cognitive functions (Mischoulon, Burger, &amp; Spillmann, 2000). Other studies have shown the importance of an adequate level of tryptophane in our daily meals, a lack thereof leading to acute depression in the studied patients (DesMaisons &amp; Pert, 1999).</a:t>
            </a:r>
            <a:endParaRPr b="0" lang="en-US" sz="10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685800" y="4343400"/>
            <a:ext cx="5486400" cy="4114800"/>
          </a:xfrm>
          <a:prstGeom prst="rect">
            <a:avLst/>
          </a:prstGeom>
          <a:noFill/>
          <a:ln>
            <a:noFill/>
          </a:ln>
        </p:spPr>
        <p:txBody>
          <a:bodyPr lIns="90000" rIns="90000" tIns="46800" bIns="46800"/>
          <a:p>
            <a:pPr>
              <a:lnSpc>
                <a:spcPct val="80000"/>
              </a:lnSpc>
              <a:spcBef>
                <a:spcPts val="337"/>
              </a:spcBef>
            </a:pPr>
            <a:r>
              <a:rPr b="0" lang="en-US" sz="900" spc="-1" strike="noStrike">
                <a:solidFill>
                  <a:srgbClr val="000000"/>
                </a:solidFill>
                <a:latin typeface="Arial"/>
              </a:rPr>
              <a:t>Much of the difficulty in applying techniques used in the developed world to the developing countries lies in the attitudes and beliefs surrounding depression and mental illness in general.  Most simply, this is indicated in the lack of an accurate translation of depression as an illness in many of the languages found in developing nations (Ovuga et al., 2005; Okello,  2006; Patel et al, 2004.)</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As global migration continues to grow and multicultural practices become the norm in many places, we are exposed to other cultures and different thinking patterns that gives us a broader perspective of the disease in the developed world.</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The literature reviewed indicates that there is not one way to treat every person with depression. The step towards a more holistic treatment regime in both the developed and developing countries discussed shows potential for a breakthrough in the treatment of depression, as it provides more options for patients to be treated on an individual level. Individual treatment of patients has been proven effective in most areas of health care, mental health care being no exception. Treating each patient with the method that most suits them individually, whether it be through pharmacological means or by ‘balancing the humors’, would be much more effective than treating them according to the countries’ ‘norms’. This may be the key to future success in the minimization and management of the worldwide burden of depression, but requires an ‘open-minded’ approach from health professionals across the globe.</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Furthermore, it appears that a collaborative approach between both developed and developing parties would be the best way to combat the ever-increasing burden of depression.  Developing nations can benefit from the pharmacological and therapeutic experience of developing nations however are likely to require economic assistance in implementing these.  Developed countries would do well to consider the efficacy of simple, community based support therapies that encourage re-entry into familiar social contexts, and which can be more viable in terms of resources.</a:t>
            </a:r>
            <a:endParaRPr b="0" lang="en-US" sz="900" spc="-1" strike="noStrike">
              <a:solidFill>
                <a:srgbClr val="000000"/>
              </a:solidFill>
              <a:latin typeface="Arial"/>
            </a:endParaRPr>
          </a:p>
          <a:p>
            <a:pPr>
              <a:lnSpc>
                <a:spcPct val="80000"/>
              </a:lnSpc>
              <a:spcBef>
                <a:spcPts val="337"/>
              </a:spcBef>
            </a:pPr>
            <a:r>
              <a:rPr b="1" lang="en-US" sz="900" spc="-1" strike="noStrike">
                <a:solidFill>
                  <a:srgbClr val="000000"/>
                </a:solidFill>
                <a:latin typeface="Arial"/>
              </a:rPr>
              <a:t>Conclusion</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Depression continues to pose an enormous challenge to health resources and legislation in both developing and developed countries. Therapeutic patterns differ significantly between developed nations and their developing neighbors. The ‘first’ world countries rely heavily on relatively expensive, modern pharmacological treatments supported by individual ‘talk’ therapy. On the contrary, the ‘third’ world nations seem to prefer traditional holistic treatments supported by community based social support.</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Though detailed analysis of the reasons for these differences is beyond the scope of this paper, the available data suggests that economic and political factors play a significant role.</a:t>
            </a:r>
            <a:endParaRPr b="0" lang="en-US" sz="900" spc="-1" strike="noStrike">
              <a:solidFill>
                <a:srgbClr val="000000"/>
              </a:solidFill>
              <a:latin typeface="Arial"/>
            </a:endParaRPr>
          </a:p>
          <a:p>
            <a:pPr>
              <a:lnSpc>
                <a:spcPct val="80000"/>
              </a:lnSpc>
              <a:spcBef>
                <a:spcPts val="337"/>
              </a:spcBef>
            </a:pPr>
            <a:r>
              <a:rPr b="0" lang="en-US" sz="900" spc="-1" strike="noStrike">
                <a:solidFill>
                  <a:srgbClr val="000000"/>
                </a:solidFill>
                <a:latin typeface="Arial"/>
              </a:rPr>
              <a:t>There is currently an increase in exchange of ideas and therapeutic approaches between the developed and developing countries, something that we believe can only improve the mental health of people across the world.</a:t>
            </a:r>
            <a:endParaRPr b="0" lang="en-US" sz="9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45" name="PlaceHolder 2"/>
          <p:cNvSpPr>
            <a:spLocks noGrp="1"/>
          </p:cNvSpPr>
          <p:nvPr>
            <p:ph type="body"/>
          </p:nvPr>
        </p:nvSpPr>
        <p:spPr>
          <a:xfrm>
            <a:off x="457200" y="1599840"/>
            <a:ext cx="822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6" name="PlaceHolder 3"/>
          <p:cNvSpPr>
            <a:spLocks noGrp="1"/>
          </p:cNvSpPr>
          <p:nvPr>
            <p:ph type="body"/>
          </p:nvPr>
        </p:nvSpPr>
        <p:spPr>
          <a:xfrm>
            <a:off x="457200" y="3966480"/>
            <a:ext cx="822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48" name="PlaceHolder 2"/>
          <p:cNvSpPr>
            <a:spLocks noGrp="1"/>
          </p:cNvSpPr>
          <p:nvPr>
            <p:ph type="body"/>
          </p:nvPr>
        </p:nvSpPr>
        <p:spPr>
          <a:xfrm>
            <a:off x="45720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9" name="PlaceHolder 3"/>
          <p:cNvSpPr>
            <a:spLocks noGrp="1"/>
          </p:cNvSpPr>
          <p:nvPr>
            <p:ph type="body"/>
          </p:nvPr>
        </p:nvSpPr>
        <p:spPr>
          <a:xfrm>
            <a:off x="467424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0" name="PlaceHolder 4"/>
          <p:cNvSpPr>
            <a:spLocks noGrp="1"/>
          </p:cNvSpPr>
          <p:nvPr>
            <p:ph type="body"/>
          </p:nvPr>
        </p:nvSpPr>
        <p:spPr>
          <a:xfrm>
            <a:off x="4674240" y="396648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1" name="PlaceHolder 5"/>
          <p:cNvSpPr>
            <a:spLocks noGrp="1"/>
          </p:cNvSpPr>
          <p:nvPr>
            <p:ph type="body"/>
          </p:nvPr>
        </p:nvSpPr>
        <p:spPr>
          <a:xfrm>
            <a:off x="457200" y="396648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53" name="PlaceHolder 2"/>
          <p:cNvSpPr>
            <a:spLocks noGrp="1"/>
          </p:cNvSpPr>
          <p:nvPr>
            <p:ph type="body"/>
          </p:nvPr>
        </p:nvSpPr>
        <p:spPr>
          <a:xfrm>
            <a:off x="457200" y="159984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4" name="PlaceHolder 3"/>
          <p:cNvSpPr>
            <a:spLocks noGrp="1"/>
          </p:cNvSpPr>
          <p:nvPr>
            <p:ph type="body"/>
          </p:nvPr>
        </p:nvSpPr>
        <p:spPr>
          <a:xfrm>
            <a:off x="3239640" y="159984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5" name="PlaceHolder 4"/>
          <p:cNvSpPr>
            <a:spLocks noGrp="1"/>
          </p:cNvSpPr>
          <p:nvPr>
            <p:ph type="body"/>
          </p:nvPr>
        </p:nvSpPr>
        <p:spPr>
          <a:xfrm>
            <a:off x="6022080" y="159984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6" name="PlaceHolder 5"/>
          <p:cNvSpPr>
            <a:spLocks noGrp="1"/>
          </p:cNvSpPr>
          <p:nvPr>
            <p:ph type="body"/>
          </p:nvPr>
        </p:nvSpPr>
        <p:spPr>
          <a:xfrm>
            <a:off x="6022080" y="396648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7" name="PlaceHolder 6"/>
          <p:cNvSpPr>
            <a:spLocks noGrp="1"/>
          </p:cNvSpPr>
          <p:nvPr>
            <p:ph type="body"/>
          </p:nvPr>
        </p:nvSpPr>
        <p:spPr>
          <a:xfrm>
            <a:off x="3239640" y="396648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58" name="PlaceHolder 7"/>
          <p:cNvSpPr>
            <a:spLocks noGrp="1"/>
          </p:cNvSpPr>
          <p:nvPr>
            <p:ph type="body"/>
          </p:nvPr>
        </p:nvSpPr>
        <p:spPr>
          <a:xfrm>
            <a:off x="457200" y="3966480"/>
            <a:ext cx="264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24" name="PlaceHolder 2"/>
          <p:cNvSpPr>
            <a:spLocks noGrp="1"/>
          </p:cNvSpPr>
          <p:nvPr>
            <p:ph type="subTitle"/>
          </p:nvPr>
        </p:nvSpPr>
        <p:spPr>
          <a:xfrm>
            <a:off x="457200" y="1599840"/>
            <a:ext cx="8229600" cy="4530600"/>
          </a:xfrm>
          <a:prstGeom prst="rect">
            <a:avLst/>
          </a:prstGeom>
        </p:spPr>
        <p:txBody>
          <a:bodyPr lIns="0" rIns="0" tIns="0" bIns="0" anchor="ctr"/>
          <a:p>
            <a:pPr algn="ctr">
              <a:spcBef>
                <a:spcPts val="799"/>
              </a:spcBef>
            </a:pPr>
            <a:endParaRPr b="0" lang="en-US" sz="3200" spc="-1" strike="noStrike">
              <a:solidFill>
                <a:srgbClr val="000000"/>
              </a:solidFill>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26" name="PlaceHolder 2"/>
          <p:cNvSpPr>
            <a:spLocks noGrp="1"/>
          </p:cNvSpPr>
          <p:nvPr>
            <p:ph type="body"/>
          </p:nvPr>
        </p:nvSpPr>
        <p:spPr>
          <a:xfrm>
            <a:off x="457200" y="1599840"/>
            <a:ext cx="8229600" cy="45306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28" name="PlaceHolder 2"/>
          <p:cNvSpPr>
            <a:spLocks noGrp="1"/>
          </p:cNvSpPr>
          <p:nvPr>
            <p:ph type="body"/>
          </p:nvPr>
        </p:nvSpPr>
        <p:spPr>
          <a:xfrm>
            <a:off x="457200" y="1599840"/>
            <a:ext cx="4015800" cy="45306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29" name="PlaceHolder 3"/>
          <p:cNvSpPr>
            <a:spLocks noGrp="1"/>
          </p:cNvSpPr>
          <p:nvPr>
            <p:ph type="body"/>
          </p:nvPr>
        </p:nvSpPr>
        <p:spPr>
          <a:xfrm>
            <a:off x="4674240" y="1599840"/>
            <a:ext cx="4015800" cy="45306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 name="PlaceHolder 1"/>
          <p:cNvSpPr>
            <a:spLocks noGrp="1"/>
          </p:cNvSpPr>
          <p:nvPr>
            <p:ph type="subTitle"/>
          </p:nvPr>
        </p:nvSpPr>
        <p:spPr>
          <a:xfrm>
            <a:off x="457200" y="277560"/>
            <a:ext cx="8229600" cy="5299560"/>
          </a:xfrm>
          <a:prstGeom prst="rect">
            <a:avLst/>
          </a:prstGeom>
        </p:spPr>
        <p:txBody>
          <a:bodyPr lIns="0" rIns="0" tIns="0" bIns="0" anchor="ctr"/>
          <a:p>
            <a:pPr algn="ctr">
              <a:spcBef>
                <a:spcPts val="799"/>
              </a:spcBef>
            </a:pPr>
            <a:endParaRPr b="0" lang="en-US" sz="3200" spc="-1" strike="noStrike">
              <a:solidFill>
                <a:srgbClr val="000000"/>
              </a:solidFill>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33" name="PlaceHolder 2"/>
          <p:cNvSpPr>
            <a:spLocks noGrp="1"/>
          </p:cNvSpPr>
          <p:nvPr>
            <p:ph type="body"/>
          </p:nvPr>
        </p:nvSpPr>
        <p:spPr>
          <a:xfrm>
            <a:off x="45720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4" name="PlaceHolder 3"/>
          <p:cNvSpPr>
            <a:spLocks noGrp="1"/>
          </p:cNvSpPr>
          <p:nvPr>
            <p:ph type="body"/>
          </p:nvPr>
        </p:nvSpPr>
        <p:spPr>
          <a:xfrm>
            <a:off x="457200" y="396648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5" name="PlaceHolder 4"/>
          <p:cNvSpPr>
            <a:spLocks noGrp="1"/>
          </p:cNvSpPr>
          <p:nvPr>
            <p:ph type="body"/>
          </p:nvPr>
        </p:nvSpPr>
        <p:spPr>
          <a:xfrm>
            <a:off x="4674240" y="1599840"/>
            <a:ext cx="4015800" cy="45306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37" name="PlaceHolder 2"/>
          <p:cNvSpPr>
            <a:spLocks noGrp="1"/>
          </p:cNvSpPr>
          <p:nvPr>
            <p:ph type="body"/>
          </p:nvPr>
        </p:nvSpPr>
        <p:spPr>
          <a:xfrm>
            <a:off x="457200" y="1599840"/>
            <a:ext cx="4015800" cy="453060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8" name="PlaceHolder 3"/>
          <p:cNvSpPr>
            <a:spLocks noGrp="1"/>
          </p:cNvSpPr>
          <p:nvPr>
            <p:ph type="body"/>
          </p:nvPr>
        </p:nvSpPr>
        <p:spPr>
          <a:xfrm>
            <a:off x="467424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39" name="PlaceHolder 4"/>
          <p:cNvSpPr>
            <a:spLocks noGrp="1"/>
          </p:cNvSpPr>
          <p:nvPr>
            <p:ph type="body"/>
          </p:nvPr>
        </p:nvSpPr>
        <p:spPr>
          <a:xfrm>
            <a:off x="4674240" y="396648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7560"/>
            <a:ext cx="8229600" cy="1143000"/>
          </a:xfrm>
          <a:prstGeom prst="rect">
            <a:avLst/>
          </a:prstGeom>
        </p:spPr>
        <p:txBody>
          <a:bodyPr lIns="90000" rIns="90000" tIns="46800" bIns="46800" anchor="ctr"/>
          <a:p>
            <a:pPr algn="ctr"/>
            <a:endParaRPr b="1" lang="en-US" sz="4400" spc="-1" strike="noStrike">
              <a:solidFill>
                <a:srgbClr val="a26d18"/>
              </a:solidFill>
              <a:latin typeface="Times New Roman"/>
            </a:endParaRPr>
          </a:p>
        </p:txBody>
      </p:sp>
      <p:sp>
        <p:nvSpPr>
          <p:cNvPr id="41" name="PlaceHolder 2"/>
          <p:cNvSpPr>
            <a:spLocks noGrp="1"/>
          </p:cNvSpPr>
          <p:nvPr>
            <p:ph type="body"/>
          </p:nvPr>
        </p:nvSpPr>
        <p:spPr>
          <a:xfrm>
            <a:off x="45720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2" name="PlaceHolder 3"/>
          <p:cNvSpPr>
            <a:spLocks noGrp="1"/>
          </p:cNvSpPr>
          <p:nvPr>
            <p:ph type="body"/>
          </p:nvPr>
        </p:nvSpPr>
        <p:spPr>
          <a:xfrm>
            <a:off x="4674240" y="1599840"/>
            <a:ext cx="40158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
        <p:nvSpPr>
          <p:cNvPr id="43" name="PlaceHolder 4"/>
          <p:cNvSpPr>
            <a:spLocks noGrp="1"/>
          </p:cNvSpPr>
          <p:nvPr>
            <p:ph type="body"/>
          </p:nvPr>
        </p:nvSpPr>
        <p:spPr>
          <a:xfrm>
            <a:off x="457200" y="3966480"/>
            <a:ext cx="8229600" cy="2161080"/>
          </a:xfrm>
          <a:prstGeom prst="rect">
            <a:avLst/>
          </a:prstGeom>
        </p:spPr>
        <p:txBody>
          <a:bodyPr lIns="90000" rIns="90000" tIns="46800" bIns="46800">
            <a:normAutofit/>
          </a:bodyPr>
          <a:p>
            <a:endParaRPr b="0" lang="en-US"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3505320"/>
            <a:ext cx="3992400" cy="3127320"/>
          </a:xfrm>
          <a:custGeom>
            <a:avLst/>
            <a:gdLst/>
            <a:ahLst/>
            <a:rect l="l" t="t"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a:gsLst>
              <a:gs pos="0">
                <a:srgbClr val="f9d793"/>
              </a:gs>
              <a:gs pos="50000">
                <a:srgbClr val="ffffcc"/>
              </a:gs>
              <a:gs pos="100000">
                <a:srgbClr val="f9d793"/>
              </a:gs>
            </a:gsLst>
            <a:lin ang="13500000"/>
          </a:gradFill>
          <a:ln>
            <a:noFill/>
          </a:ln>
        </p:spPr>
        <p:style>
          <a:lnRef idx="0"/>
          <a:fillRef idx="0"/>
          <a:effectRef idx="0"/>
          <a:fontRef idx="minor"/>
        </p:style>
      </p:sp>
      <p:sp>
        <p:nvSpPr>
          <p:cNvPr id="1" name="CustomShape 2"/>
          <p:cNvSpPr/>
          <p:nvPr/>
        </p:nvSpPr>
        <p:spPr>
          <a:xfrm>
            <a:off x="0" y="3962520"/>
            <a:ext cx="3352680" cy="2546280"/>
          </a:xfrm>
          <a:custGeom>
            <a:avLst/>
            <a:gdLst/>
            <a:ahLst/>
            <a:rect l="l" t="t"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a:gsLst>
              <a:gs pos="0">
                <a:srgbClr val="fee1a8"/>
              </a:gs>
              <a:gs pos="100000">
                <a:srgbClr val="ffffcc"/>
              </a:gs>
            </a:gsLst>
            <a:lin ang="5400000"/>
          </a:gradFill>
          <a:ln>
            <a:noFill/>
          </a:ln>
        </p:spPr>
        <p:style>
          <a:lnRef idx="0"/>
          <a:fillRef idx="0"/>
          <a:effectRef idx="0"/>
          <a:fontRef idx="minor"/>
        </p:style>
      </p:sp>
      <p:sp>
        <p:nvSpPr>
          <p:cNvPr id="2" name="CustomShape 3"/>
          <p:cNvSpPr/>
          <p:nvPr/>
        </p:nvSpPr>
        <p:spPr>
          <a:xfrm>
            <a:off x="3321000" y="5132520"/>
            <a:ext cx="5823000" cy="1496880"/>
          </a:xfrm>
          <a:custGeom>
            <a:avLst/>
            <a:gdLst/>
            <a:ahLst/>
            <a:rect l="l" t="t"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a:gsLst>
              <a:gs pos="0">
                <a:srgbClr val="f9d793"/>
              </a:gs>
              <a:gs pos="100000">
                <a:srgbClr val="ffffcc"/>
              </a:gs>
            </a:gsLst>
            <a:lin ang="5400000"/>
          </a:gradFill>
          <a:ln>
            <a:noFill/>
          </a:ln>
        </p:spPr>
        <p:style>
          <a:lnRef idx="0"/>
          <a:fillRef idx="0"/>
          <a:effectRef idx="0"/>
          <a:fontRef idx="minor"/>
        </p:style>
      </p:sp>
      <p:sp>
        <p:nvSpPr>
          <p:cNvPr id="3" name="CustomShape 4"/>
          <p:cNvSpPr/>
          <p:nvPr/>
        </p:nvSpPr>
        <p:spPr>
          <a:xfrm>
            <a:off x="0" y="831960"/>
            <a:ext cx="1544760" cy="1896840"/>
          </a:xfrm>
          <a:custGeom>
            <a:avLst/>
            <a:gdLst/>
            <a:ahLst/>
            <a:rect l="l" t="t"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a:gsLst>
              <a:gs pos="0">
                <a:srgbClr val="f9d793"/>
              </a:gs>
              <a:gs pos="100000">
                <a:srgbClr val="ffffcc"/>
              </a:gs>
            </a:gsLst>
            <a:lin ang="5400000"/>
          </a:gradFill>
          <a:ln>
            <a:noFill/>
          </a:ln>
        </p:spPr>
        <p:style>
          <a:lnRef idx="0"/>
          <a:fillRef idx="0"/>
          <a:effectRef idx="0"/>
          <a:fontRef idx="minor"/>
        </p:style>
      </p:sp>
      <p:sp>
        <p:nvSpPr>
          <p:cNvPr id="4" name="CustomShape 5"/>
          <p:cNvSpPr/>
          <p:nvPr/>
        </p:nvSpPr>
        <p:spPr>
          <a:xfrm>
            <a:off x="5060880" y="1440"/>
            <a:ext cx="4079880" cy="3597480"/>
          </a:xfrm>
          <a:custGeom>
            <a:avLst/>
            <a:gdLst/>
            <a:ahLst/>
            <a:rect l="l" t="t"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a:gsLst>
              <a:gs pos="0">
                <a:srgbClr val="f9d793"/>
              </a:gs>
              <a:gs pos="100000">
                <a:srgbClr val="ffffcc"/>
              </a:gs>
            </a:gsLst>
            <a:lin ang="5400000"/>
          </a:gradFill>
          <a:ln>
            <a:noFill/>
          </a:ln>
        </p:spPr>
        <p:style>
          <a:lnRef idx="0"/>
          <a:fillRef idx="0"/>
          <a:effectRef idx="0"/>
          <a:fontRef idx="minor"/>
        </p:style>
      </p:sp>
      <p:sp>
        <p:nvSpPr>
          <p:cNvPr id="5" name="CustomShape 6"/>
          <p:cNvSpPr/>
          <p:nvPr/>
        </p:nvSpPr>
        <p:spPr>
          <a:xfrm>
            <a:off x="5595840" y="1440"/>
            <a:ext cx="3468960" cy="2394000"/>
          </a:xfrm>
          <a:custGeom>
            <a:avLst/>
            <a:gdLst/>
            <a:ahLst/>
            <a:rect l="l" t="t"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a:gsLst>
              <a:gs pos="0">
                <a:srgbClr val="fee1a8"/>
              </a:gs>
              <a:gs pos="100000">
                <a:srgbClr val="ffffcc"/>
              </a:gs>
            </a:gsLst>
            <a:lin ang="5400000"/>
          </a:gradFill>
          <a:ln>
            <a:noFill/>
          </a:ln>
        </p:spPr>
        <p:style>
          <a:lnRef idx="0"/>
          <a:fillRef idx="0"/>
          <a:effectRef idx="0"/>
          <a:fontRef idx="minor"/>
        </p:style>
      </p:sp>
      <p:sp>
        <p:nvSpPr>
          <p:cNvPr id="6" name="CustomShape 7"/>
          <p:cNvSpPr/>
          <p:nvPr/>
        </p:nvSpPr>
        <p:spPr>
          <a:xfrm>
            <a:off x="0" y="1030320"/>
            <a:ext cx="1295280" cy="1279440"/>
          </a:xfrm>
          <a:custGeom>
            <a:avLst/>
            <a:gdLst/>
            <a:ahLst/>
            <a:rect l="l" t="t"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a:gsLst>
              <a:gs pos="0">
                <a:srgbClr val="fee1a8"/>
              </a:gs>
              <a:gs pos="100000">
                <a:srgbClr val="ffffcc"/>
              </a:gs>
            </a:gsLst>
            <a:lin ang="5400000"/>
          </a:gradFill>
          <a:ln>
            <a:noFill/>
          </a:ln>
        </p:spPr>
        <p:style>
          <a:lnRef idx="0"/>
          <a:fillRef idx="0"/>
          <a:effectRef idx="0"/>
          <a:fontRef idx="minor"/>
        </p:style>
      </p:sp>
      <p:sp>
        <p:nvSpPr>
          <p:cNvPr id="7" name="CustomShape 8"/>
          <p:cNvSpPr/>
          <p:nvPr/>
        </p:nvSpPr>
        <p:spPr>
          <a:xfrm>
            <a:off x="0" y="2452680"/>
            <a:ext cx="1209600" cy="169920"/>
          </a:xfrm>
          <a:custGeom>
            <a:avLst/>
            <a:gdLst/>
            <a:ahLst/>
            <a:rect l="l" t="t"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a:gsLst>
              <a:gs pos="0">
                <a:srgbClr val="fee1a8"/>
              </a:gs>
              <a:gs pos="100000">
                <a:srgbClr val="ffffcc"/>
              </a:gs>
            </a:gsLst>
            <a:lin ang="5400000"/>
          </a:gradFill>
          <a:ln>
            <a:noFill/>
          </a:ln>
        </p:spPr>
        <p:style>
          <a:lnRef idx="0"/>
          <a:fillRef idx="0"/>
          <a:effectRef idx="0"/>
          <a:fontRef idx="minor"/>
        </p:style>
      </p:sp>
      <p:sp>
        <p:nvSpPr>
          <p:cNvPr id="8" name="CustomShape 9"/>
          <p:cNvSpPr/>
          <p:nvPr/>
        </p:nvSpPr>
        <p:spPr>
          <a:xfrm>
            <a:off x="3673440" y="5446800"/>
            <a:ext cx="5051520" cy="1182600"/>
          </a:xfrm>
          <a:custGeom>
            <a:avLst/>
            <a:gdLst/>
            <a:ahLst/>
            <a:rect l="l" t="t"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a:gsLst>
              <a:gs pos="0">
                <a:srgbClr val="ffffcc"/>
              </a:gs>
              <a:gs pos="100000">
                <a:srgbClr val="fee1a8"/>
              </a:gs>
            </a:gsLst>
            <a:lin ang="13500000"/>
          </a:gradFill>
          <a:ln>
            <a:noFill/>
          </a:ln>
        </p:spPr>
        <p:style>
          <a:lnRef idx="0"/>
          <a:fillRef idx="0"/>
          <a:effectRef idx="0"/>
          <a:fontRef idx="minor"/>
        </p:style>
      </p:sp>
      <p:sp>
        <p:nvSpPr>
          <p:cNvPr id="9" name="CustomShape 10"/>
          <p:cNvSpPr/>
          <p:nvPr/>
        </p:nvSpPr>
        <p:spPr>
          <a:xfrm>
            <a:off x="304920" y="201600"/>
            <a:ext cx="1440" cy="1440"/>
          </a:xfrm>
          <a:prstGeom prst="rect">
            <a:avLst/>
          </a:prstGeom>
          <a:solidFill>
            <a:srgbClr val="9a1e8d"/>
          </a:solidFill>
          <a:ln>
            <a:noFill/>
          </a:ln>
        </p:spPr>
        <p:style>
          <a:lnRef idx="0"/>
          <a:fillRef idx="0"/>
          <a:effectRef idx="0"/>
          <a:fontRef idx="minor"/>
        </p:style>
      </p:sp>
      <p:sp>
        <p:nvSpPr>
          <p:cNvPr id="10" name="CustomShape 11"/>
          <p:cNvSpPr/>
          <p:nvPr/>
        </p:nvSpPr>
        <p:spPr>
          <a:xfrm>
            <a:off x="324000" y="208080"/>
            <a:ext cx="1440" cy="1440"/>
          </a:xfrm>
          <a:prstGeom prst="rect">
            <a:avLst/>
          </a:prstGeom>
          <a:solidFill>
            <a:srgbClr val="9a1e8d"/>
          </a:solidFill>
          <a:ln>
            <a:noFill/>
          </a:ln>
        </p:spPr>
        <p:style>
          <a:lnRef idx="0"/>
          <a:fillRef idx="0"/>
          <a:effectRef idx="0"/>
          <a:fontRef idx="minor"/>
        </p:style>
      </p:sp>
      <p:sp>
        <p:nvSpPr>
          <p:cNvPr id="11" name="CustomShape 12"/>
          <p:cNvSpPr/>
          <p:nvPr/>
        </p:nvSpPr>
        <p:spPr>
          <a:xfrm>
            <a:off x="0" y="6400800"/>
            <a:ext cx="9144000" cy="457200"/>
          </a:xfrm>
          <a:custGeom>
            <a:avLst/>
            <a:gdLst/>
            <a:ahLst/>
            <a:rect l="l" t="t" r="r" b="b"/>
            <a:pathLst>
              <a:path w="5740" h="288">
                <a:moveTo>
                  <a:pt x="5740" y="288"/>
                </a:moveTo>
                <a:lnTo>
                  <a:pt x="0" y="288"/>
                </a:lnTo>
                <a:lnTo>
                  <a:pt x="0" y="0"/>
                </a:lnTo>
                <a:lnTo>
                  <a:pt x="5740" y="0"/>
                </a:lnTo>
                <a:lnTo>
                  <a:pt x="5740" y="288"/>
                </a:lnTo>
                <a:lnTo>
                  <a:pt x="5740" y="288"/>
                </a:lnTo>
                <a:close/>
              </a:path>
            </a:pathLst>
          </a:custGeom>
          <a:gradFill>
            <a:gsLst>
              <a:gs pos="0">
                <a:srgbClr val="ffffcc"/>
              </a:gs>
              <a:gs pos="100000">
                <a:srgbClr val="75755e"/>
              </a:gs>
            </a:gsLst>
            <a:lin ang="5400000"/>
          </a:gradFill>
          <a:ln>
            <a:noFill/>
          </a:ln>
        </p:spPr>
        <p:style>
          <a:lnRef idx="0"/>
          <a:fillRef idx="0"/>
          <a:effectRef idx="0"/>
          <a:fontRef idx="minor"/>
        </p:style>
      </p:sp>
      <p:sp>
        <p:nvSpPr>
          <p:cNvPr id="12" name="CustomShape 13"/>
          <p:cNvSpPr/>
          <p:nvPr/>
        </p:nvSpPr>
        <p:spPr>
          <a:xfrm>
            <a:off x="0" y="6400800"/>
            <a:ext cx="9144000" cy="533520"/>
          </a:xfrm>
          <a:custGeom>
            <a:avLst/>
            <a:gdLst/>
            <a:ahLst/>
            <a:rect l="l" t="t" r="r" b="b"/>
            <a:pathLst>
              <a:path w="5740" h="288">
                <a:moveTo>
                  <a:pt x="5740" y="288"/>
                </a:moveTo>
                <a:lnTo>
                  <a:pt x="0" y="288"/>
                </a:lnTo>
                <a:lnTo>
                  <a:pt x="0" y="0"/>
                </a:lnTo>
                <a:lnTo>
                  <a:pt x="5740" y="0"/>
                </a:lnTo>
                <a:lnTo>
                  <a:pt x="5740" y="288"/>
                </a:lnTo>
                <a:lnTo>
                  <a:pt x="5740" y="288"/>
                </a:lnTo>
                <a:close/>
              </a:path>
            </a:pathLst>
          </a:custGeom>
          <a:gradFill>
            <a:gsLst>
              <a:gs pos="0">
                <a:srgbClr val="ffffcc"/>
              </a:gs>
              <a:gs pos="100000">
                <a:srgbClr val="75755e"/>
              </a:gs>
            </a:gsLst>
            <a:lin ang="5400000"/>
          </a:gradFill>
          <a:ln>
            <a:noFill/>
          </a:ln>
        </p:spPr>
        <p:style>
          <a:lnRef idx="0"/>
          <a:fillRef idx="0"/>
          <a:effectRef idx="0"/>
          <a:fontRef idx="minor"/>
        </p:style>
      </p:sp>
      <p:sp>
        <p:nvSpPr>
          <p:cNvPr id="13" name="CustomShape 14"/>
          <p:cNvSpPr/>
          <p:nvPr/>
        </p:nvSpPr>
        <p:spPr>
          <a:xfrm>
            <a:off x="0" y="0"/>
            <a:ext cx="9144000" cy="457200"/>
          </a:xfrm>
          <a:custGeom>
            <a:avLst/>
            <a:gdLst/>
            <a:ahLst/>
            <a:rect l="l" t="t" r="r" b="b"/>
            <a:pathLst>
              <a:path w="5740" h="288">
                <a:moveTo>
                  <a:pt x="5740" y="288"/>
                </a:moveTo>
                <a:lnTo>
                  <a:pt x="0" y="288"/>
                </a:lnTo>
                <a:lnTo>
                  <a:pt x="0" y="0"/>
                </a:lnTo>
                <a:lnTo>
                  <a:pt x="5740" y="0"/>
                </a:lnTo>
                <a:lnTo>
                  <a:pt x="5740" y="288"/>
                </a:lnTo>
                <a:lnTo>
                  <a:pt x="5740" y="288"/>
                </a:lnTo>
                <a:close/>
              </a:path>
            </a:pathLst>
          </a:custGeom>
          <a:gradFill>
            <a:gsLst>
              <a:gs pos="0">
                <a:srgbClr val="8b7852"/>
              </a:gs>
              <a:gs pos="100000">
                <a:srgbClr val="f9d793"/>
              </a:gs>
            </a:gsLst>
            <a:lin ang="5400000"/>
          </a:gradFill>
          <a:ln>
            <a:noFill/>
          </a:ln>
        </p:spPr>
        <p:style>
          <a:lnRef idx="0"/>
          <a:fillRef idx="0"/>
          <a:effectRef idx="0"/>
          <a:fontRef idx="minor"/>
        </p:style>
      </p:sp>
      <p:sp>
        <p:nvSpPr>
          <p:cNvPr id="14" name="CustomShape 15"/>
          <p:cNvSpPr/>
          <p:nvPr/>
        </p:nvSpPr>
        <p:spPr>
          <a:xfrm>
            <a:off x="808200" y="363600"/>
            <a:ext cx="5060880" cy="3213000"/>
          </a:xfrm>
          <a:custGeom>
            <a:avLst/>
            <a:gdLst/>
            <a:ahLst/>
            <a:rect l="l" t="t"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a:gsLst>
              <a:gs pos="0">
                <a:srgbClr val="ffffcc"/>
              </a:gs>
              <a:gs pos="100000">
                <a:srgbClr val="f9d793"/>
              </a:gs>
            </a:gsLst>
            <a:lin ang="13500000"/>
          </a:gradFill>
          <a:ln>
            <a:noFill/>
          </a:ln>
        </p:spPr>
        <p:style>
          <a:lnRef idx="0"/>
          <a:fillRef idx="0"/>
          <a:effectRef idx="0"/>
          <a:fontRef idx="minor"/>
        </p:style>
      </p:sp>
      <p:sp>
        <p:nvSpPr>
          <p:cNvPr id="15" name="CustomShape 16"/>
          <p:cNvSpPr/>
          <p:nvPr/>
        </p:nvSpPr>
        <p:spPr>
          <a:xfrm>
            <a:off x="2133720" y="465120"/>
            <a:ext cx="3403440" cy="2836800"/>
          </a:xfrm>
          <a:custGeom>
            <a:avLst/>
            <a:gdLst/>
            <a:ahLst/>
            <a:rect l="l" t="t"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a:gsLst>
              <a:gs pos="0">
                <a:srgbClr val="fee1a8"/>
              </a:gs>
              <a:gs pos="100000">
                <a:srgbClr val="ffffcc"/>
              </a:gs>
            </a:gsLst>
            <a:lin ang="5400000"/>
          </a:gradFill>
          <a:ln>
            <a:noFill/>
          </a:ln>
        </p:spPr>
        <p:style>
          <a:lnRef idx="0"/>
          <a:fillRef idx="0"/>
          <a:effectRef idx="0"/>
          <a:fontRef idx="minor"/>
        </p:style>
      </p:sp>
      <p:sp>
        <p:nvSpPr>
          <p:cNvPr id="16" name="CustomShape 17"/>
          <p:cNvSpPr/>
          <p:nvPr/>
        </p:nvSpPr>
        <p:spPr>
          <a:xfrm>
            <a:off x="4654440" y="2743200"/>
            <a:ext cx="4489560" cy="3755880"/>
          </a:xfrm>
          <a:custGeom>
            <a:avLst/>
            <a:gdLst/>
            <a:ahLst/>
            <a:rect l="l" t="t"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a:gsLst>
              <a:gs pos="0">
                <a:srgbClr val="f9d793"/>
              </a:gs>
              <a:gs pos="50000">
                <a:srgbClr val="ffffcc"/>
              </a:gs>
              <a:gs pos="100000">
                <a:srgbClr val="f9d793"/>
              </a:gs>
            </a:gsLst>
            <a:lin ang="13500000"/>
          </a:gradFill>
          <a:ln>
            <a:noFill/>
          </a:ln>
        </p:spPr>
        <p:style>
          <a:lnRef idx="0"/>
          <a:fillRef idx="0"/>
          <a:effectRef idx="0"/>
          <a:fontRef idx="minor"/>
        </p:style>
      </p:sp>
      <p:sp>
        <p:nvSpPr>
          <p:cNvPr id="17" name="CustomShape 18"/>
          <p:cNvSpPr/>
          <p:nvPr/>
        </p:nvSpPr>
        <p:spPr>
          <a:xfrm>
            <a:off x="5016600" y="2952720"/>
            <a:ext cx="3432240" cy="3070080"/>
          </a:xfrm>
          <a:custGeom>
            <a:avLst/>
            <a:gdLst/>
            <a:ahLst/>
            <a:rect l="l" t="t"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a:gsLst>
              <a:gs pos="0">
                <a:srgbClr val="fee1a8"/>
              </a:gs>
              <a:gs pos="100000">
                <a:srgbClr val="ffffcc"/>
              </a:gs>
            </a:gsLst>
            <a:lin ang="5400000"/>
          </a:gradFill>
          <a:ln>
            <a:noFill/>
          </a:ln>
        </p:spPr>
        <p:style>
          <a:lnRef idx="0"/>
          <a:fillRef idx="0"/>
          <a:effectRef idx="0"/>
          <a:fontRef idx="minor"/>
        </p:style>
      </p:sp>
      <p:sp>
        <p:nvSpPr>
          <p:cNvPr id="18" name="PlaceHolder 19"/>
          <p:cNvSpPr>
            <a:spLocks noGrp="1"/>
          </p:cNvSpPr>
          <p:nvPr>
            <p:ph type="title"/>
          </p:nvPr>
        </p:nvSpPr>
        <p:spPr>
          <a:xfrm>
            <a:off x="457200" y="277560"/>
            <a:ext cx="8229600" cy="1143000"/>
          </a:xfrm>
          <a:prstGeom prst="rect">
            <a:avLst/>
          </a:prstGeom>
        </p:spPr>
        <p:txBody>
          <a:bodyPr lIns="90000" rIns="90000" tIns="46800" bIns="46800" anchor="ctr"/>
          <a:p>
            <a:pPr algn="ctr"/>
            <a:r>
              <a:rPr b="1" lang="en-US" sz="4400" spc="-1" strike="noStrike">
                <a:solidFill>
                  <a:srgbClr val="a26d18"/>
                </a:solidFill>
                <a:latin typeface="Times New Roman"/>
              </a:rPr>
              <a:t>Click to edit the title text format</a:t>
            </a:r>
            <a:endParaRPr b="1" lang="en-US" sz="4400" spc="-1" strike="noStrike">
              <a:solidFill>
                <a:srgbClr val="a26d18"/>
              </a:solidFill>
              <a:latin typeface="Times New Roman"/>
            </a:endParaRPr>
          </a:p>
        </p:txBody>
      </p:sp>
      <p:sp>
        <p:nvSpPr>
          <p:cNvPr id="19" name="PlaceHolder 20"/>
          <p:cNvSpPr>
            <a:spLocks noGrp="1"/>
          </p:cNvSpPr>
          <p:nvPr>
            <p:ph type="body"/>
          </p:nvPr>
        </p:nvSpPr>
        <p:spPr>
          <a:xfrm>
            <a:off x="457200" y="1599840"/>
            <a:ext cx="8229600" cy="4530600"/>
          </a:xfrm>
          <a:prstGeom prst="rect">
            <a:avLst/>
          </a:prstGeom>
        </p:spPr>
        <p:txBody>
          <a:bodyPr lIns="90000" rIns="90000" tIns="46800" bIns="46800">
            <a:normAutofit/>
          </a:bodyPr>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Click to edit the outline text format</a:t>
            </a:r>
            <a:endParaRPr b="0" lang="en-US" sz="3200" spc="-1" strike="noStrike">
              <a:solidFill>
                <a:srgbClr val="000000"/>
              </a:solidFill>
              <a:latin typeface="Times New Roman"/>
            </a:endParaRPr>
          </a:p>
          <a:p>
            <a:pPr lvl="1" marL="742680" indent="-285480">
              <a:spcBef>
                <a:spcPts val="799"/>
              </a:spcBef>
              <a:buClr>
                <a:srgbClr val="a26d18"/>
              </a:buClr>
              <a:buSzPct val="60000"/>
              <a:buFont typeface="Wingdings" charset="2"/>
              <a:buChar char=""/>
            </a:pPr>
            <a:r>
              <a:rPr b="0" lang="en-US" sz="3200" spc="-1" strike="noStrike">
                <a:solidFill>
                  <a:srgbClr val="000000"/>
                </a:solidFill>
                <a:latin typeface="Times New Roman"/>
              </a:rPr>
              <a:t>Second Outline Level</a:t>
            </a:r>
            <a:endParaRPr b="0" lang="en-US" sz="3200" spc="-1" strike="noStrike">
              <a:solidFill>
                <a:srgbClr val="000000"/>
              </a:solidFill>
              <a:latin typeface="Times New Roman"/>
            </a:endParaRPr>
          </a:p>
          <a:p>
            <a:pPr lvl="2" marL="1143000" indent="-228600">
              <a:spcBef>
                <a:spcPts val="799"/>
              </a:spcBef>
              <a:buClr>
                <a:srgbClr val="cc6600"/>
              </a:buClr>
              <a:buSzPct val="60000"/>
              <a:buFont typeface="Wingdings" charset="2"/>
              <a:buChar char=""/>
            </a:pPr>
            <a:r>
              <a:rPr b="0" lang="en-US" sz="3200" spc="-1" strike="noStrike">
                <a:solidFill>
                  <a:srgbClr val="000000"/>
                </a:solidFill>
                <a:latin typeface="Times New Roman"/>
              </a:rPr>
              <a:t>Third Outline Level</a:t>
            </a:r>
            <a:endParaRPr b="0" lang="en-US" sz="3200" spc="-1" strike="noStrike">
              <a:solidFill>
                <a:srgbClr val="000000"/>
              </a:solidFill>
              <a:latin typeface="Times New Roman"/>
            </a:endParaRPr>
          </a:p>
          <a:p>
            <a:pPr lvl="3" marL="1600200" indent="-228600">
              <a:spcBef>
                <a:spcPts val="799"/>
              </a:spcBef>
              <a:buClr>
                <a:srgbClr val="000000"/>
              </a:buClr>
              <a:buSzPct val="60000"/>
              <a:buFont typeface="Wingdings" charset="2"/>
              <a:buChar char=""/>
            </a:pPr>
            <a:r>
              <a:rPr b="0" lang="en-US" sz="3200" spc="-1" strike="noStrike">
                <a:solidFill>
                  <a:srgbClr val="000000"/>
                </a:solidFill>
                <a:latin typeface="Times New Roman"/>
              </a:rPr>
              <a:t>Fourth Outline Level</a:t>
            </a:r>
            <a:endParaRPr b="0" lang="en-US" sz="3200" spc="-1" strike="noStrike">
              <a:solidFill>
                <a:srgbClr val="000000"/>
              </a:solidFill>
              <a:latin typeface="Times New Roman"/>
            </a:endParaRPr>
          </a:p>
          <a:p>
            <a:pPr lvl="4" marL="2057400" indent="-228600">
              <a:spcBef>
                <a:spcPts val="799"/>
              </a:spcBef>
              <a:buClr>
                <a:srgbClr val="ff0000"/>
              </a:buClr>
              <a:buSzPct val="60000"/>
              <a:buFont typeface="Wingdings" charset="2"/>
              <a:buChar char=""/>
            </a:pPr>
            <a:r>
              <a:rPr b="0" lang="en-US" sz="3200" spc="-1" strike="noStrike">
                <a:solidFill>
                  <a:srgbClr val="000000"/>
                </a:solidFill>
                <a:latin typeface="Times New Roman"/>
              </a:rPr>
              <a:t>Fifth Outline Level</a:t>
            </a:r>
            <a:endParaRPr b="0" lang="en-US" sz="3200" spc="-1" strike="noStrike">
              <a:solidFill>
                <a:srgbClr val="000000"/>
              </a:solidFill>
              <a:latin typeface="Times New Roman"/>
            </a:endParaRPr>
          </a:p>
          <a:p>
            <a:pPr lvl="5" marL="2057400" indent="-228600">
              <a:spcBef>
                <a:spcPts val="799"/>
              </a:spcBef>
              <a:buClr>
                <a:srgbClr val="ff0000"/>
              </a:buClr>
              <a:buSzPct val="60000"/>
              <a:buFont typeface="Wingdings" charset="2"/>
              <a:buChar char=""/>
            </a:pPr>
            <a:r>
              <a:rPr b="0" lang="en-US" sz="3200" spc="-1" strike="noStrike">
                <a:solidFill>
                  <a:srgbClr val="000000"/>
                </a:solidFill>
                <a:latin typeface="Times New Roman"/>
              </a:rPr>
              <a:t>Sixth Outline Level</a:t>
            </a:r>
            <a:endParaRPr b="0" lang="en-US" sz="3200" spc="-1" strike="noStrike">
              <a:solidFill>
                <a:srgbClr val="000000"/>
              </a:solidFill>
              <a:latin typeface="Times New Roman"/>
            </a:endParaRPr>
          </a:p>
          <a:p>
            <a:pPr lvl="6" marL="2057400" indent="-228600">
              <a:spcBef>
                <a:spcPts val="799"/>
              </a:spcBef>
              <a:buClr>
                <a:srgbClr val="ff0000"/>
              </a:buClr>
              <a:buSzPct val="60000"/>
              <a:buFont typeface="Wingdings" charset="2"/>
              <a:buChar char=""/>
            </a:pPr>
            <a:r>
              <a:rPr b="0" lang="en-US" sz="3200" spc="-1" strike="noStrike">
                <a:solidFill>
                  <a:srgbClr val="000000"/>
                </a:solidFill>
                <a:latin typeface="Times New Roman"/>
              </a:rPr>
              <a:t>Seventh Outline Level</a:t>
            </a:r>
            <a:endParaRPr b="0" lang="en-US" sz="3200" spc="-1" strike="noStrike">
              <a:solidFill>
                <a:srgbClr val="000000"/>
              </a:solidFill>
              <a:latin typeface="Times New Roman"/>
            </a:endParaRPr>
          </a:p>
        </p:txBody>
      </p:sp>
      <p:sp>
        <p:nvSpPr>
          <p:cNvPr id="20" name="PlaceHolder 21"/>
          <p:cNvSpPr>
            <a:spLocks noGrp="1"/>
          </p:cNvSpPr>
          <p:nvPr>
            <p:ph type="dt"/>
          </p:nvPr>
        </p:nvSpPr>
        <p:spPr>
          <a:xfrm>
            <a:off x="456840" y="6248520"/>
            <a:ext cx="2133720" cy="457200"/>
          </a:xfrm>
          <a:prstGeom prst="rect">
            <a:avLst/>
          </a:prstGeom>
        </p:spPr>
        <p:txBody>
          <a:bodyPr lIns="90000" rIns="90000" tIns="46800" bIns="46800"/>
          <a:p>
            <a:pPr>
              <a:lnSpc>
                <a:spcPct val="100000"/>
              </a:lnSpc>
            </a:pPr>
            <a:r>
              <a:rPr b="0" lang="en-US" sz="1400" spc="-1" strike="noStrike">
                <a:solidFill>
                  <a:srgbClr val="000000"/>
                </a:solidFill>
                <a:latin typeface="Times New Roman"/>
              </a:rPr>
              <a:t>&lt;date/time&gt;</a:t>
            </a:r>
            <a:endParaRPr b="0" lang="en-US" sz="1400" spc="-1" strike="noStrike">
              <a:solidFill>
                <a:srgbClr val="000000"/>
              </a:solidFill>
              <a:latin typeface="Arial"/>
            </a:endParaRPr>
          </a:p>
        </p:txBody>
      </p:sp>
      <p:sp>
        <p:nvSpPr>
          <p:cNvPr id="21" name="PlaceHolder 22"/>
          <p:cNvSpPr>
            <a:spLocks noGrp="1"/>
          </p:cNvSpPr>
          <p:nvPr>
            <p:ph type="ftr"/>
          </p:nvPr>
        </p:nvSpPr>
        <p:spPr>
          <a:xfrm>
            <a:off x="3124080" y="6248520"/>
            <a:ext cx="2895840" cy="457200"/>
          </a:xfrm>
          <a:prstGeom prst="rect">
            <a:avLst/>
          </a:prstGeom>
        </p:spPr>
        <p:txBody>
          <a:bodyPr lIns="90000" rIns="90000" tIns="46800" bIns="46800"/>
          <a:p>
            <a:pPr algn="ctr">
              <a:lnSpc>
                <a:spcPct val="100000"/>
              </a:lnSpc>
            </a:pPr>
            <a:r>
              <a:rPr b="0" lang="en-US" sz="1400" spc="-1" strike="noStrike">
                <a:solidFill>
                  <a:srgbClr val="000000"/>
                </a:solidFill>
                <a:latin typeface="Times New Roman"/>
              </a:rPr>
              <a:t>&lt;footer&gt;</a:t>
            </a:r>
            <a:endParaRPr b="0" lang="en-US" sz="1400" spc="-1" strike="noStrike">
              <a:solidFill>
                <a:srgbClr val="000000"/>
              </a:solidFill>
              <a:latin typeface="Arial"/>
            </a:endParaRPr>
          </a:p>
        </p:txBody>
      </p:sp>
      <p:sp>
        <p:nvSpPr>
          <p:cNvPr id="22" name="PlaceHolder 23"/>
          <p:cNvSpPr>
            <a:spLocks noGrp="1"/>
          </p:cNvSpPr>
          <p:nvPr>
            <p:ph type="sldNum"/>
          </p:nvPr>
        </p:nvSpPr>
        <p:spPr>
          <a:xfrm>
            <a:off x="6552720" y="6248520"/>
            <a:ext cx="2133720" cy="457200"/>
          </a:xfrm>
          <a:prstGeom prst="rect">
            <a:avLst/>
          </a:prstGeom>
        </p:spPr>
        <p:txBody>
          <a:bodyPr lIns="90000" rIns="90000" tIns="46800" bIns="46800"/>
          <a:p>
            <a:pPr algn="r">
              <a:lnSpc>
                <a:spcPct val="100000"/>
              </a:lnSpc>
            </a:pPr>
            <a:fld id="{50250291-59E0-4BFD-B293-F0DB7F512CA3}" type="slidenum">
              <a:rPr b="0" lang="en-US" sz="1400" spc="-1" strike="noStrike">
                <a:solidFill>
                  <a:srgbClr val="000000"/>
                </a:solidFill>
                <a:latin typeface="Times New Roman"/>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hyperlink" Target="http://www.mayoclinic.com/health/depression/MH00103_D" TargetMode="External"/><Relationship Id="rId2" Type="http://schemas.openxmlformats.org/officeDocument/2006/relationships/hyperlink" Target="http://moodgym.anu.edu.au/" TargetMode="External"/><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slideLayout" Target="../slideLayouts/slideLayout3.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slideLayout" Target="../slideLayouts/slideLayout3.xml"/><Relationship Id="rId7"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7" Type="http://schemas.openxmlformats.org/officeDocument/2006/relationships/image" Target="../media/image45.jpeg"/><Relationship Id="rId8"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685800" y="2130480"/>
            <a:ext cx="7772400" cy="2666880"/>
          </a:xfrm>
          <a:prstGeom prst="rect">
            <a:avLst/>
          </a:prstGeom>
          <a:noFill/>
          <a:ln>
            <a:noFill/>
          </a:ln>
        </p:spPr>
        <p:txBody>
          <a:bodyPr lIns="90000" rIns="90000" tIns="46800" bIns="46800" anchor="ctr"/>
          <a:p>
            <a:pPr algn="ctr">
              <a:lnSpc>
                <a:spcPct val="100000"/>
              </a:lnSpc>
            </a:pPr>
            <a:r>
              <a:rPr b="0" lang="en-US" sz="4000" spc="-1" strike="noStrike">
                <a:solidFill>
                  <a:srgbClr val="a26d18"/>
                </a:solidFill>
                <a:latin typeface="Castellar"/>
              </a:rPr>
              <a:t>A global perspective on depression</a:t>
            </a:r>
            <a:br/>
            <a:br/>
            <a:br/>
            <a:br/>
            <a:br/>
            <a:r>
              <a:rPr b="0" lang="en-US" sz="2800" spc="-1" strike="noStrike">
                <a:solidFill>
                  <a:srgbClr val="a26d18"/>
                </a:solidFill>
                <a:latin typeface="Times New Roman"/>
              </a:rPr>
              <a:t>Ragnar Asker, Jennifer Bezaire, Rebecca Bond, Kelly Langford</a:t>
            </a:r>
            <a:r>
              <a:rPr b="1" lang="en-US" sz="4000" spc="-1" strike="noStrike">
                <a:solidFill>
                  <a:srgbClr val="a26d18"/>
                </a:solidFill>
                <a:latin typeface="Times New Roman"/>
              </a:rPr>
              <a:t> </a:t>
            </a:r>
            <a:endParaRPr b="1" lang="en-US" sz="4000" spc="-1" strike="noStrike">
              <a:solidFill>
                <a:srgbClr val="a26d18"/>
              </a:solidFill>
              <a:latin typeface="Times New Roman"/>
            </a:endParaRPr>
          </a:p>
        </p:txBody>
      </p:sp>
      <p:pic>
        <p:nvPicPr>
          <p:cNvPr id="66" name="" descr=""/>
          <p:cNvPicPr/>
          <p:nvPr/>
        </p:nvPicPr>
        <p:blipFill>
          <a:blip r:embed="rId1"/>
          <a:stretch/>
        </p:blipFill>
        <p:spPr>
          <a:xfrm>
            <a:off x="2916360" y="2421000"/>
            <a:ext cx="3313080" cy="227016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What you didn’t know about Depression …</a:t>
            </a:r>
            <a:endParaRPr b="1" lang="en-US" sz="4000" spc="-1" strike="noStrike">
              <a:solidFill>
                <a:srgbClr val="a26d18"/>
              </a:solidFill>
              <a:latin typeface="Times New Roman"/>
            </a:endParaRPr>
          </a:p>
        </p:txBody>
      </p:sp>
      <p:sp>
        <p:nvSpPr>
          <p:cNvPr id="110"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spcBef>
                <a:spcPts val="697"/>
              </a:spcBef>
              <a:buClr>
                <a:srgbClr val="ff0000"/>
              </a:buClr>
              <a:buSzPct val="60000"/>
              <a:buFont typeface="Wingdings" charset="2"/>
              <a:buChar char=""/>
            </a:pPr>
            <a:r>
              <a:rPr b="0" lang="sv-SE" sz="2800" spc="-1" strike="noStrike">
                <a:solidFill>
                  <a:srgbClr val="000000"/>
                </a:solidFill>
                <a:latin typeface="Times New Roman"/>
              </a:rPr>
              <a:t>Causes</a:t>
            </a:r>
            <a:endParaRPr b="0" lang="en-US" sz="28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r>
              <a:rPr b="0" lang="sv-SE" sz="2400" spc="-1" strike="noStrike">
                <a:solidFill>
                  <a:srgbClr val="000000"/>
                </a:solidFill>
                <a:latin typeface="Times New Roman"/>
              </a:rPr>
              <a:t>Mobile Phones &amp; SMS?</a:t>
            </a:r>
            <a:endParaRPr b="0" lang="en-US" sz="24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r>
              <a:rPr b="0" lang="sv-SE" sz="2400" spc="-1" strike="noStrike">
                <a:solidFill>
                  <a:srgbClr val="000000"/>
                </a:solidFill>
                <a:latin typeface="Times New Roman"/>
              </a:rPr>
              <a:t>Consumerism?</a:t>
            </a:r>
            <a:endParaRPr b="0" lang="en-US" sz="2400" spc="-1" strike="noStrike">
              <a:solidFill>
                <a:srgbClr val="000000"/>
              </a:solidFill>
              <a:latin typeface="Times New Roman"/>
            </a:endParaRPr>
          </a:p>
          <a:p>
            <a:pPr marL="342720" indent="-342720">
              <a:spcBef>
                <a:spcPts val="697"/>
              </a:spcBef>
              <a:buClr>
                <a:srgbClr val="ff0000"/>
              </a:buClr>
              <a:buSzPct val="60000"/>
              <a:buFont typeface="Wingdings" charset="2"/>
              <a:buChar char=""/>
            </a:pPr>
            <a:r>
              <a:rPr b="0" lang="sv-SE" sz="2800" spc="-1" strike="noStrike">
                <a:solidFill>
                  <a:srgbClr val="000000"/>
                </a:solidFill>
                <a:latin typeface="Times New Roman"/>
              </a:rPr>
              <a:t>Success rates for medication are not what they seem</a:t>
            </a:r>
            <a:endParaRPr b="0" lang="en-US" sz="2800" spc="-1" strike="noStrike">
              <a:solidFill>
                <a:srgbClr val="000000"/>
              </a:solidFill>
              <a:latin typeface="Times New Roman"/>
            </a:endParaRPr>
          </a:p>
          <a:p>
            <a:pPr marL="342720" indent="-342720">
              <a:spcBef>
                <a:spcPts val="697"/>
              </a:spcBef>
              <a:buClr>
                <a:srgbClr val="ff0000"/>
              </a:buClr>
              <a:buSzPct val="60000"/>
              <a:buFont typeface="Wingdings" charset="2"/>
              <a:buChar char=""/>
            </a:pPr>
            <a:r>
              <a:rPr b="0" lang="sv-SE" sz="2800" spc="-1" strike="noStrike">
                <a:solidFill>
                  <a:srgbClr val="000000"/>
                </a:solidFill>
                <a:latin typeface="Times New Roman"/>
              </a:rPr>
              <a:t>Standard ’talk’ therapies have a high relapse rate.</a:t>
            </a:r>
            <a:endParaRPr b="0" lang="en-US" sz="2800" spc="-1" strike="noStrike">
              <a:solidFill>
                <a:srgbClr val="000000"/>
              </a:solidFill>
              <a:latin typeface="Times New Roman"/>
            </a:endParaRPr>
          </a:p>
          <a:p>
            <a:pPr marL="342720" indent="-342720">
              <a:spcBef>
                <a:spcPts val="697"/>
              </a:spcBef>
              <a:buClr>
                <a:srgbClr val="ff0000"/>
              </a:buClr>
              <a:buSzPct val="60000"/>
              <a:buFont typeface="Wingdings" charset="2"/>
              <a:buChar char=""/>
            </a:pPr>
            <a:r>
              <a:rPr b="0" lang="sv-SE" sz="2800" spc="-1" strike="noStrike">
                <a:solidFill>
                  <a:srgbClr val="000000"/>
                </a:solidFill>
                <a:latin typeface="Times New Roman"/>
              </a:rPr>
              <a:t>Causes</a:t>
            </a:r>
            <a:endParaRPr b="0" lang="en-US" sz="28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r>
              <a:rPr b="0" lang="sv-SE" sz="2400" spc="-1" strike="noStrike">
                <a:solidFill>
                  <a:srgbClr val="000000"/>
                </a:solidFill>
                <a:latin typeface="Times New Roman"/>
              </a:rPr>
              <a:t>Childhood Trauma</a:t>
            </a:r>
            <a:endParaRPr b="0" lang="en-US" sz="24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r>
              <a:rPr b="0" lang="sv-SE" sz="2400" spc="-1" strike="noStrike">
                <a:solidFill>
                  <a:srgbClr val="000000"/>
                </a:solidFill>
                <a:latin typeface="Times New Roman"/>
              </a:rPr>
              <a:t>Dysfunctional Relationships</a:t>
            </a:r>
            <a:endParaRPr b="0" lang="en-US" sz="24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r>
              <a:rPr b="0" lang="sv-SE" sz="2400" spc="-1" strike="noStrike">
                <a:solidFill>
                  <a:srgbClr val="000000"/>
                </a:solidFill>
                <a:latin typeface="Times New Roman"/>
              </a:rPr>
              <a:t>Severe stress</a:t>
            </a:r>
            <a:endParaRPr b="0" lang="en-US" sz="2400" spc="-1" strike="noStrike">
              <a:solidFill>
                <a:srgbClr val="000000"/>
              </a:solidFill>
              <a:latin typeface="Times New Roman"/>
            </a:endParaRPr>
          </a:p>
          <a:p>
            <a:pPr lvl="1" marL="742680" indent="-285480">
              <a:spcBef>
                <a:spcPts val="598"/>
              </a:spcBef>
              <a:buClr>
                <a:srgbClr val="a26d18"/>
              </a:buClr>
              <a:buSzPct val="60000"/>
              <a:buFont typeface="Wingdings" charset="2"/>
              <a:buChar char=""/>
            </a:pPr>
            <a:endParaRPr b="0" lang="en-US" sz="2400" spc="-1" strike="noStrike">
              <a:solidFill>
                <a:srgbClr val="000000"/>
              </a:solid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What’s the Alternative?</a:t>
            </a:r>
            <a:endParaRPr b="1" lang="en-US" sz="4000" spc="-1" strike="noStrike">
              <a:solidFill>
                <a:srgbClr val="a26d18"/>
              </a:solidFill>
              <a:latin typeface="Times New Roman"/>
            </a:endParaRPr>
          </a:p>
        </p:txBody>
      </p:sp>
      <p:sp>
        <p:nvSpPr>
          <p:cNvPr id="112"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lnSpc>
                <a:spcPct val="200000"/>
              </a:lnSpc>
              <a:spcBef>
                <a:spcPts val="598"/>
              </a:spcBef>
              <a:buClr>
                <a:srgbClr val="ff0000"/>
              </a:buClr>
              <a:buSzPct val="60000"/>
              <a:buFont typeface="Wingdings" charset="2"/>
              <a:buChar char=""/>
            </a:pPr>
            <a:r>
              <a:rPr b="0" lang="sv-SE" sz="2400" spc="-1" strike="noStrike">
                <a:solidFill>
                  <a:srgbClr val="000000"/>
                </a:solidFill>
                <a:latin typeface="Times New Roman"/>
              </a:rPr>
              <a:t>Animal therapy</a:t>
            </a:r>
            <a:r>
              <a:rPr b="0" lang="sv-SE" sz="2400" spc="-1" strike="noStrike">
                <a:solidFill>
                  <a:srgbClr val="000000"/>
                </a:solidFill>
                <a:latin typeface="Times New Roman"/>
              </a:rPr>
              <a:t>	</a:t>
            </a:r>
            <a:endParaRPr b="0" lang="en-US" sz="2400" spc="-1" strike="noStrike">
              <a:solidFill>
                <a:srgbClr val="000000"/>
              </a:solidFill>
              <a:latin typeface="Times New Roman"/>
            </a:endParaRPr>
          </a:p>
          <a:p>
            <a:pPr marL="342720" indent="-342720">
              <a:lnSpc>
                <a:spcPct val="200000"/>
              </a:lnSpc>
              <a:spcBef>
                <a:spcPts val="598"/>
              </a:spcBef>
              <a:buClr>
                <a:srgbClr val="ff0000"/>
              </a:buClr>
              <a:buSzPct val="60000"/>
              <a:buFont typeface="Wingdings" charset="2"/>
              <a:buChar char=""/>
            </a:pPr>
            <a:r>
              <a:rPr b="0" lang="sv-SE" sz="2400" spc="-1" strike="noStrike">
                <a:solidFill>
                  <a:srgbClr val="000000"/>
                </a:solidFill>
                <a:latin typeface="Times New Roman"/>
              </a:rPr>
              <a:t>VNS Therapy</a:t>
            </a:r>
            <a:endParaRPr b="0" lang="en-US" sz="2400" spc="-1" strike="noStrike">
              <a:solidFill>
                <a:srgbClr val="000000"/>
              </a:solidFill>
              <a:latin typeface="Times New Roman"/>
            </a:endParaRPr>
          </a:p>
          <a:p>
            <a:pPr marL="342720" indent="-342720">
              <a:lnSpc>
                <a:spcPct val="200000"/>
              </a:lnSpc>
              <a:spcBef>
                <a:spcPts val="598"/>
              </a:spcBef>
              <a:buClr>
                <a:srgbClr val="ff0000"/>
              </a:buClr>
              <a:buSzPct val="60000"/>
              <a:buFont typeface="Wingdings" charset="2"/>
              <a:buChar char=""/>
            </a:pPr>
            <a:r>
              <a:rPr b="0" lang="sv-SE" sz="2400" spc="-1" strike="noStrike">
                <a:solidFill>
                  <a:srgbClr val="000000"/>
                </a:solidFill>
                <a:latin typeface="Times New Roman"/>
              </a:rPr>
              <a:t>Nutritional Therapies</a:t>
            </a:r>
            <a:endParaRPr b="0" lang="en-US" sz="2400" spc="-1" strike="noStrike">
              <a:solidFill>
                <a:srgbClr val="000000"/>
              </a:solidFill>
              <a:latin typeface="Times New Roman"/>
            </a:endParaRPr>
          </a:p>
          <a:p>
            <a:pPr marL="342720" indent="-342720">
              <a:lnSpc>
                <a:spcPct val="200000"/>
              </a:lnSpc>
              <a:spcBef>
                <a:spcPts val="598"/>
              </a:spcBef>
              <a:buClr>
                <a:srgbClr val="ff0000"/>
              </a:buClr>
              <a:buSzPct val="60000"/>
              <a:buFont typeface="Wingdings" charset="2"/>
              <a:buChar char=""/>
            </a:pPr>
            <a:r>
              <a:rPr b="0" lang="en-GB" sz="2400" spc="-1" strike="noStrike">
                <a:solidFill>
                  <a:srgbClr val="000000"/>
                </a:solidFill>
                <a:latin typeface="Times New Roman"/>
              </a:rPr>
              <a:t>Self Help?</a:t>
            </a:r>
            <a:endParaRPr b="0" lang="en-US" sz="2400" spc="-1" strike="noStrike">
              <a:solidFill>
                <a:srgbClr val="000000"/>
              </a:solidFill>
              <a:latin typeface="Times New Roman"/>
            </a:endParaRPr>
          </a:p>
          <a:p>
            <a:pPr lvl="1" marL="742680" indent="-285480">
              <a:lnSpc>
                <a:spcPct val="90000"/>
              </a:lnSpc>
              <a:spcBef>
                <a:spcPts val="499"/>
              </a:spcBef>
              <a:buClr>
                <a:srgbClr val="a26d18"/>
              </a:buClr>
              <a:buSzPct val="60000"/>
              <a:buFont typeface="Wingdings" charset="2"/>
              <a:buChar char=""/>
            </a:pPr>
            <a:r>
              <a:rPr b="1" lang="en-GB" sz="2000" spc="-1" strike="noStrike">
                <a:solidFill>
                  <a:srgbClr val="000000"/>
                </a:solidFill>
                <a:latin typeface="Times New Roman"/>
              </a:rPr>
              <a:t>Self Asessment Online</a:t>
            </a:r>
            <a:r>
              <a:rPr b="0" lang="en-GB" sz="2000" spc="-1" strike="noStrike">
                <a:solidFill>
                  <a:srgbClr val="000000"/>
                </a:solidFill>
                <a:latin typeface="Times New Roman"/>
              </a:rPr>
              <a:t>  </a:t>
            </a:r>
            <a:r>
              <a:rPr b="1" lang="en-GB" sz="2000" spc="-1" strike="noStrike">
                <a:solidFill>
                  <a:srgbClr val="ff0000"/>
                </a:solidFill>
                <a:latin typeface="Times New Roman"/>
                <a:hlinkClick r:id="rId1"/>
              </a:rPr>
              <a:t>http://www.mayoclinic.com/health/depression/MH00103_D</a:t>
            </a:r>
            <a:endParaRPr b="0" lang="en-US" sz="2000" spc="-1" strike="noStrike">
              <a:solidFill>
                <a:srgbClr val="000000"/>
              </a:solidFill>
              <a:latin typeface="Times New Roman"/>
            </a:endParaRPr>
          </a:p>
          <a:p>
            <a:pPr lvl="1" marL="742680" indent="-285480">
              <a:lnSpc>
                <a:spcPct val="90000"/>
              </a:lnSpc>
              <a:spcBef>
                <a:spcPts val="499"/>
              </a:spcBef>
              <a:buClr>
                <a:srgbClr val="a26d18"/>
              </a:buClr>
              <a:buSzPct val="60000"/>
              <a:buFont typeface="Wingdings" charset="2"/>
              <a:buChar char=""/>
            </a:pPr>
            <a:r>
              <a:rPr b="1" lang="en-GB" sz="2000" spc="-1" strike="noStrike">
                <a:solidFill>
                  <a:srgbClr val="000000"/>
                </a:solidFill>
                <a:latin typeface="Times New Roman"/>
              </a:rPr>
              <a:t>Mood Gym  </a:t>
            </a:r>
            <a:r>
              <a:rPr b="1" lang="sv-SE" sz="2000" spc="-1" strike="noStrike">
                <a:solidFill>
                  <a:srgbClr val="ff0000"/>
                </a:solidFill>
                <a:latin typeface="Times New Roman"/>
                <a:hlinkClick r:id="rId2"/>
              </a:rPr>
              <a:t>http://moodgym.anu.edu.au/</a:t>
            </a:r>
            <a:r>
              <a:rPr b="1" lang="sv-SE" sz="2000" spc="-1" strike="noStrike">
                <a:solidFill>
                  <a:srgbClr val="000000"/>
                </a:solidFill>
                <a:latin typeface="Times New Roman"/>
              </a:rPr>
              <a:t>	</a:t>
            </a:r>
            <a:endParaRPr b="0" lang="en-US" sz="2000" spc="-1" strike="noStrike">
              <a:solidFill>
                <a:srgbClr val="000000"/>
              </a:solidFill>
              <a:latin typeface="Times New Roman"/>
            </a:endParaRPr>
          </a:p>
        </p:txBody>
      </p:sp>
      <p:pic>
        <p:nvPicPr>
          <p:cNvPr id="113" name="" descr=""/>
          <p:cNvPicPr/>
          <p:nvPr/>
        </p:nvPicPr>
        <p:blipFill>
          <a:blip r:embed="rId3"/>
          <a:stretch/>
        </p:blipFill>
        <p:spPr>
          <a:xfrm>
            <a:off x="3059280" y="1197000"/>
            <a:ext cx="1260360" cy="1368360"/>
          </a:xfrm>
          <a:prstGeom prst="rect">
            <a:avLst/>
          </a:prstGeom>
          <a:ln>
            <a:noFill/>
          </a:ln>
        </p:spPr>
      </p:pic>
      <p:pic>
        <p:nvPicPr>
          <p:cNvPr id="114" name="" descr=""/>
          <p:cNvPicPr/>
          <p:nvPr/>
        </p:nvPicPr>
        <p:blipFill>
          <a:blip r:embed="rId4"/>
          <a:stretch/>
        </p:blipFill>
        <p:spPr>
          <a:xfrm>
            <a:off x="4643280" y="2133720"/>
            <a:ext cx="1656000" cy="1076040"/>
          </a:xfrm>
          <a:prstGeom prst="rect">
            <a:avLst/>
          </a:prstGeom>
          <a:ln>
            <a:noFill/>
          </a:ln>
        </p:spPr>
      </p:pic>
      <p:pic>
        <p:nvPicPr>
          <p:cNvPr id="115" name="" descr=""/>
          <p:cNvPicPr/>
          <p:nvPr/>
        </p:nvPicPr>
        <p:blipFill>
          <a:blip r:embed="rId5"/>
          <a:stretch/>
        </p:blipFill>
        <p:spPr>
          <a:xfrm>
            <a:off x="4067280" y="3500280"/>
            <a:ext cx="1296720" cy="11700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en-US" sz="2400" spc="-1" strike="noStrike">
                <a:solidFill>
                  <a:srgbClr val="a26d18"/>
                </a:solidFill>
                <a:latin typeface="Castellar"/>
              </a:rPr>
              <a:t>EVIDENCE-BASE OF ALTERNATIVE TREATMENTS FOR DEPRESSION in Australia</a:t>
            </a:r>
            <a:r>
              <a:rPr b="1" lang="en-US" sz="4000" spc="-1" strike="noStrike">
                <a:solidFill>
                  <a:srgbClr val="a26d18"/>
                </a:solidFill>
                <a:latin typeface="Times New Roman"/>
              </a:rPr>
              <a:t> </a:t>
            </a:r>
            <a:endParaRPr b="1" lang="en-US" sz="4000" spc="-1" strike="noStrike">
              <a:solidFill>
                <a:srgbClr val="a26d18"/>
              </a:solidFill>
              <a:latin typeface="Times New Roman"/>
            </a:endParaRPr>
          </a:p>
        </p:txBody>
      </p:sp>
      <p:sp>
        <p:nvSpPr>
          <p:cNvPr id="117"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lnSpc>
                <a:spcPct val="80000"/>
              </a:lnSpc>
              <a:spcBef>
                <a:spcPts val="249"/>
              </a:spcBef>
              <a:buClr>
                <a:srgbClr val="ff0000"/>
              </a:buClr>
              <a:buSzPct val="60000"/>
              <a:buFont typeface="Wingdings" charset="2"/>
              <a:buChar char=""/>
            </a:pPr>
            <a:r>
              <a:rPr b="1" lang="en-US" sz="1000" spc="-1" strike="noStrike">
                <a:solidFill>
                  <a:srgbClr val="000000"/>
                </a:solidFill>
                <a:latin typeface="Times New Roman"/>
              </a:rPr>
              <a:t>GOOD EVIDENCE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St John’s Wort (herb)</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Physical exercise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Self-help books involving Cognitive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Behaviour Therapy</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Light therapy (for winter or seasonal</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depression)</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1" lang="en-US" sz="1000" spc="-1" strike="noStrike">
                <a:solidFill>
                  <a:srgbClr val="000000"/>
                </a:solidFill>
                <a:latin typeface="Times New Roman"/>
              </a:rPr>
              <a:t>SOME EVIDENCE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Acupuncture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Light therapy (for non-seasonal</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depression)</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Massage therapy</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Negative air ionisation (for winter</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depression)</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Relaxation therapy</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S-Adenosylmethionine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Folate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Yoga breathing exercises</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1" lang="en-US" sz="1000" spc="-1" strike="noStrike">
                <a:solidFill>
                  <a:srgbClr val="000000"/>
                </a:solidFill>
                <a:latin typeface="Times New Roman"/>
              </a:rPr>
              <a:t>POOR EVIDENCE</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Ginseng</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Lemon balm</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Painkillers</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Vervain</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Colour therapy</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Prayer</a:t>
            </a:r>
            <a:endParaRPr b="0" lang="en-US" sz="1000" spc="-1" strike="noStrike">
              <a:solidFill>
                <a:srgbClr val="000000"/>
              </a:solidFill>
              <a:latin typeface="Times New Roman"/>
            </a:endParaRPr>
          </a:p>
          <a:p>
            <a:pPr marL="342720" indent="-342720">
              <a:lnSpc>
                <a:spcPct val="80000"/>
              </a:lnSpc>
              <a:spcBef>
                <a:spcPts val="249"/>
              </a:spcBef>
              <a:buClr>
                <a:srgbClr val="ff0000"/>
              </a:buClr>
              <a:buSzPct val="60000"/>
              <a:buFont typeface="Wingdings" charset="2"/>
              <a:buChar char=""/>
            </a:pPr>
            <a:r>
              <a:rPr b="0" lang="en-US" sz="1000" spc="-1" strike="noStrike">
                <a:solidFill>
                  <a:srgbClr val="000000"/>
                </a:solidFill>
                <a:latin typeface="Times New Roman"/>
              </a:rPr>
              <a:t>Chocolate</a:t>
            </a:r>
            <a:endParaRPr b="0" lang="en-US" sz="1000" spc="-1" strike="noStrike">
              <a:solidFill>
                <a:srgbClr val="000000"/>
              </a:solidFill>
              <a:latin typeface="Times New Roman"/>
            </a:endParaRPr>
          </a:p>
        </p:txBody>
      </p:sp>
      <p:pic>
        <p:nvPicPr>
          <p:cNvPr id="118" name="" descr=""/>
          <p:cNvPicPr/>
          <p:nvPr/>
        </p:nvPicPr>
        <p:blipFill>
          <a:blip r:embed="rId1"/>
          <a:stretch/>
        </p:blipFill>
        <p:spPr>
          <a:xfrm>
            <a:off x="6516720" y="2924280"/>
            <a:ext cx="2004840" cy="3025800"/>
          </a:xfrm>
          <a:prstGeom prst="rect">
            <a:avLst/>
          </a:prstGeom>
          <a:ln>
            <a:noFill/>
          </a:ln>
        </p:spPr>
      </p:pic>
      <p:pic>
        <p:nvPicPr>
          <p:cNvPr id="119" name="" descr=""/>
          <p:cNvPicPr/>
          <p:nvPr/>
        </p:nvPicPr>
        <p:blipFill>
          <a:blip r:embed="rId2"/>
          <a:stretch/>
        </p:blipFill>
        <p:spPr>
          <a:xfrm>
            <a:off x="4284720" y="1773360"/>
            <a:ext cx="1714320" cy="1666800"/>
          </a:xfrm>
          <a:prstGeom prst="rect">
            <a:avLst/>
          </a:prstGeom>
          <a:ln>
            <a:noFill/>
          </a:ln>
        </p:spPr>
      </p:pic>
      <p:pic>
        <p:nvPicPr>
          <p:cNvPr id="120" name="" descr=""/>
          <p:cNvPicPr/>
          <p:nvPr/>
        </p:nvPicPr>
        <p:blipFill>
          <a:blip r:embed="rId3"/>
          <a:stretch/>
        </p:blipFill>
        <p:spPr>
          <a:xfrm>
            <a:off x="3492360" y="3789360"/>
            <a:ext cx="2159280" cy="212256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What’s the Answer?</a:t>
            </a:r>
            <a:endParaRPr b="1" lang="en-US" sz="4000" spc="-1" strike="noStrike">
              <a:solidFill>
                <a:srgbClr val="a26d18"/>
              </a:solidFill>
              <a:latin typeface="Times New Roman"/>
            </a:endParaRPr>
          </a:p>
        </p:txBody>
      </p:sp>
      <p:sp>
        <p:nvSpPr>
          <p:cNvPr id="122"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Attitudes and Beliefs</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Open-minded treatment</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Collaborative approach globally</a:t>
            </a:r>
            <a:endParaRPr b="0" lang="en-US" sz="3200" spc="-1" strike="noStrike">
              <a:solidFill>
                <a:srgbClr val="000000"/>
              </a:solidFill>
              <a:latin typeface="Times New Roman"/>
            </a:endParaRPr>
          </a:p>
          <a:p>
            <a:pPr marL="342720" indent="-342720">
              <a:spcBef>
                <a:spcPts val="799"/>
              </a:spcBef>
            </a:pP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endParaRPr b="0" lang="en-US" sz="3200" spc="-1" strike="noStrike">
              <a:solidFill>
                <a:srgbClr val="000000"/>
              </a:solidFill>
              <a:latin typeface="Times New Roman"/>
            </a:endParaRPr>
          </a:p>
        </p:txBody>
      </p:sp>
      <p:pic>
        <p:nvPicPr>
          <p:cNvPr id="123" name="" descr=""/>
          <p:cNvPicPr/>
          <p:nvPr/>
        </p:nvPicPr>
        <p:blipFill>
          <a:blip r:embed="rId1"/>
          <a:stretch/>
        </p:blipFill>
        <p:spPr>
          <a:xfrm>
            <a:off x="4932360" y="4292640"/>
            <a:ext cx="1873080" cy="1219320"/>
          </a:xfrm>
          <a:prstGeom prst="rect">
            <a:avLst/>
          </a:prstGeom>
          <a:ln>
            <a:noFill/>
          </a:ln>
        </p:spPr>
      </p:pic>
      <p:pic>
        <p:nvPicPr>
          <p:cNvPr id="124" name="" descr=""/>
          <p:cNvPicPr/>
          <p:nvPr/>
        </p:nvPicPr>
        <p:blipFill>
          <a:blip r:embed="rId2"/>
          <a:stretch/>
        </p:blipFill>
        <p:spPr>
          <a:xfrm>
            <a:off x="6804000" y="4292640"/>
            <a:ext cx="1366920" cy="1224000"/>
          </a:xfrm>
          <a:prstGeom prst="rect">
            <a:avLst/>
          </a:prstGeom>
          <a:ln>
            <a:noFill/>
          </a:ln>
        </p:spPr>
      </p:pic>
      <p:pic>
        <p:nvPicPr>
          <p:cNvPr id="125" name="" descr=""/>
          <p:cNvPicPr/>
          <p:nvPr/>
        </p:nvPicPr>
        <p:blipFill>
          <a:blip r:embed="rId3"/>
          <a:stretch/>
        </p:blipFill>
        <p:spPr>
          <a:xfrm>
            <a:off x="3635280" y="4292640"/>
            <a:ext cx="1368360" cy="1216080"/>
          </a:xfrm>
          <a:prstGeom prst="rect">
            <a:avLst/>
          </a:prstGeom>
          <a:ln>
            <a:noFill/>
          </a:ln>
        </p:spPr>
      </p:pic>
      <p:pic>
        <p:nvPicPr>
          <p:cNvPr id="126" name="" descr=""/>
          <p:cNvPicPr/>
          <p:nvPr/>
        </p:nvPicPr>
        <p:blipFill>
          <a:blip r:embed="rId4"/>
          <a:stretch/>
        </p:blipFill>
        <p:spPr>
          <a:xfrm>
            <a:off x="2484360" y="4292640"/>
            <a:ext cx="1187640" cy="1224000"/>
          </a:xfrm>
          <a:prstGeom prst="rect">
            <a:avLst/>
          </a:prstGeom>
          <a:ln>
            <a:noFill/>
          </a:ln>
        </p:spPr>
      </p:pic>
      <p:pic>
        <p:nvPicPr>
          <p:cNvPr id="127" name="" descr=""/>
          <p:cNvPicPr/>
          <p:nvPr/>
        </p:nvPicPr>
        <p:blipFill>
          <a:blip r:embed="rId5"/>
          <a:stretch/>
        </p:blipFill>
        <p:spPr>
          <a:xfrm>
            <a:off x="684360" y="4292640"/>
            <a:ext cx="1800000" cy="123336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Utopia or Dystopia</a:t>
            </a:r>
            <a:endParaRPr b="1" lang="en-US" sz="4000" spc="-1" strike="noStrike">
              <a:solidFill>
                <a:srgbClr val="a26d18"/>
              </a:solidFill>
              <a:latin typeface="Times New Roman"/>
            </a:endParaRPr>
          </a:p>
        </p:txBody>
      </p:sp>
      <p:sp>
        <p:nvSpPr>
          <p:cNvPr id="129"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lgn="ctr">
              <a:spcBef>
                <a:spcPts val="799"/>
              </a:spcBef>
            </a:pPr>
            <a:r>
              <a:rPr b="0" lang="sv-SE" sz="3200" spc="-1" strike="noStrike">
                <a:solidFill>
                  <a:srgbClr val="ff3399"/>
                </a:solidFill>
                <a:latin typeface="Times New Roman"/>
              </a:rPr>
              <a:t>Is the choice between</a:t>
            </a:r>
            <a:r>
              <a:rPr b="0" lang="sv-SE" sz="3200" spc="-1" strike="noStrike">
                <a:solidFill>
                  <a:srgbClr val="ff99ff"/>
                </a:solidFill>
                <a:latin typeface="Times New Roman"/>
              </a:rPr>
              <a:t> </a:t>
            </a:r>
            <a:endParaRPr b="0" lang="en-US" sz="3200" spc="-1" strike="noStrike">
              <a:solidFill>
                <a:srgbClr val="000000"/>
              </a:solidFill>
              <a:latin typeface="Times New Roman"/>
            </a:endParaRPr>
          </a:p>
          <a:p>
            <a:pPr marL="342720" indent="-342720" algn="ctr">
              <a:spcBef>
                <a:spcPts val="799"/>
              </a:spcBef>
            </a:pPr>
            <a:r>
              <a:rPr b="0" lang="sv-SE" sz="3200" spc="-1" strike="noStrike">
                <a:solidFill>
                  <a:srgbClr val="777777"/>
                </a:solidFill>
                <a:latin typeface="Times New Roman"/>
              </a:rPr>
              <a:t>homo roboticus</a:t>
            </a:r>
            <a:r>
              <a:rPr b="0" lang="sv-SE" sz="3200" spc="-1" strike="noStrike">
                <a:solidFill>
                  <a:srgbClr val="ff99ff"/>
                </a:solidFill>
                <a:latin typeface="Times New Roman"/>
              </a:rPr>
              <a:t> </a:t>
            </a:r>
            <a:r>
              <a:rPr b="0" lang="sv-SE" sz="3200" spc="-1" strike="noStrike">
                <a:solidFill>
                  <a:srgbClr val="ff3399"/>
                </a:solidFill>
                <a:latin typeface="Times New Roman"/>
              </a:rPr>
              <a:t>vs.</a:t>
            </a:r>
            <a:r>
              <a:rPr b="0" lang="sv-SE" sz="3200" spc="-1" strike="noStrike">
                <a:solidFill>
                  <a:srgbClr val="ff99ff"/>
                </a:solidFill>
                <a:latin typeface="Times New Roman"/>
              </a:rPr>
              <a:t> </a:t>
            </a:r>
            <a:r>
              <a:rPr b="0" lang="sv-SE" sz="3200" spc="-1" strike="noStrike">
                <a:solidFill>
                  <a:srgbClr val="009900"/>
                </a:solidFill>
                <a:latin typeface="Times New Roman"/>
              </a:rPr>
              <a:t>homo holisticus</a:t>
            </a:r>
            <a:r>
              <a:rPr b="0" lang="sv-SE" sz="3200" spc="-1" strike="noStrike">
                <a:solidFill>
                  <a:srgbClr val="ff99ff"/>
                </a:solidFill>
                <a:latin typeface="Times New Roman"/>
              </a:rPr>
              <a:t> </a:t>
            </a:r>
            <a:r>
              <a:rPr b="0" lang="sv-SE" sz="3200" spc="-1" strike="noStrike">
                <a:solidFill>
                  <a:srgbClr val="ff3399"/>
                </a:solidFill>
                <a:latin typeface="Times New Roman"/>
              </a:rPr>
              <a:t>???</a:t>
            </a:r>
            <a:endParaRPr b="0" lang="en-US" sz="3200" spc="-1" strike="noStrike">
              <a:solidFill>
                <a:srgbClr val="000000"/>
              </a:solidFill>
              <a:latin typeface="Times New Roman"/>
            </a:endParaRPr>
          </a:p>
        </p:txBody>
      </p:sp>
      <p:pic>
        <p:nvPicPr>
          <p:cNvPr id="130" name="" descr=""/>
          <p:cNvPicPr/>
          <p:nvPr/>
        </p:nvPicPr>
        <p:blipFill>
          <a:blip r:embed="rId1"/>
          <a:stretch/>
        </p:blipFill>
        <p:spPr>
          <a:xfrm>
            <a:off x="1258920" y="5229360"/>
            <a:ext cx="1104840" cy="1104840"/>
          </a:xfrm>
          <a:prstGeom prst="rect">
            <a:avLst/>
          </a:prstGeom>
          <a:ln>
            <a:noFill/>
          </a:ln>
        </p:spPr>
      </p:pic>
      <p:pic>
        <p:nvPicPr>
          <p:cNvPr id="131" name="" descr=""/>
          <p:cNvPicPr/>
          <p:nvPr/>
        </p:nvPicPr>
        <p:blipFill>
          <a:blip r:embed="rId2"/>
          <a:stretch/>
        </p:blipFill>
        <p:spPr>
          <a:xfrm>
            <a:off x="539640" y="4221000"/>
            <a:ext cx="1371600" cy="893880"/>
          </a:xfrm>
          <a:prstGeom prst="rect">
            <a:avLst/>
          </a:prstGeom>
          <a:ln>
            <a:noFill/>
          </a:ln>
        </p:spPr>
      </p:pic>
      <p:pic>
        <p:nvPicPr>
          <p:cNvPr id="132" name="" descr=""/>
          <p:cNvPicPr/>
          <p:nvPr/>
        </p:nvPicPr>
        <p:blipFill>
          <a:blip r:embed="rId3"/>
          <a:stretch/>
        </p:blipFill>
        <p:spPr>
          <a:xfrm>
            <a:off x="250920" y="2852640"/>
            <a:ext cx="1036440" cy="1257480"/>
          </a:xfrm>
          <a:prstGeom prst="rect">
            <a:avLst/>
          </a:prstGeom>
          <a:ln>
            <a:noFill/>
          </a:ln>
        </p:spPr>
      </p:pic>
      <p:pic>
        <p:nvPicPr>
          <p:cNvPr id="133" name="" descr=""/>
          <p:cNvPicPr/>
          <p:nvPr/>
        </p:nvPicPr>
        <p:blipFill>
          <a:blip r:embed="rId4"/>
          <a:stretch/>
        </p:blipFill>
        <p:spPr>
          <a:xfrm>
            <a:off x="7956720" y="2852640"/>
            <a:ext cx="971280" cy="1219320"/>
          </a:xfrm>
          <a:prstGeom prst="rect">
            <a:avLst/>
          </a:prstGeom>
          <a:ln>
            <a:noFill/>
          </a:ln>
        </p:spPr>
      </p:pic>
      <p:pic>
        <p:nvPicPr>
          <p:cNvPr id="134" name="" descr=""/>
          <p:cNvPicPr/>
          <p:nvPr/>
        </p:nvPicPr>
        <p:blipFill>
          <a:blip r:embed="rId5"/>
          <a:stretch/>
        </p:blipFill>
        <p:spPr>
          <a:xfrm>
            <a:off x="7451640" y="4149720"/>
            <a:ext cx="993960" cy="1055520"/>
          </a:xfrm>
          <a:prstGeom prst="rect">
            <a:avLst/>
          </a:prstGeom>
          <a:ln>
            <a:noFill/>
          </a:ln>
        </p:spPr>
      </p:pic>
      <p:pic>
        <p:nvPicPr>
          <p:cNvPr id="135" name="" descr=""/>
          <p:cNvPicPr/>
          <p:nvPr/>
        </p:nvPicPr>
        <p:blipFill>
          <a:blip r:embed="rId6"/>
          <a:stretch/>
        </p:blipFill>
        <p:spPr>
          <a:xfrm>
            <a:off x="6588000" y="5300640"/>
            <a:ext cx="1295640" cy="1136520"/>
          </a:xfrm>
          <a:prstGeom prst="rect">
            <a:avLst/>
          </a:prstGeom>
          <a:ln>
            <a:noFill/>
          </a:ln>
        </p:spPr>
      </p:pic>
      <p:pic>
        <p:nvPicPr>
          <p:cNvPr id="136" name="" descr=""/>
          <p:cNvPicPr/>
          <p:nvPr/>
        </p:nvPicPr>
        <p:blipFill>
          <a:blip r:embed="rId7"/>
          <a:stretch/>
        </p:blipFill>
        <p:spPr>
          <a:xfrm>
            <a:off x="3132000" y="3284640"/>
            <a:ext cx="2737080" cy="2043000"/>
          </a:xfrm>
          <a:prstGeom prst="rect">
            <a:avLst/>
          </a:prstGeom>
          <a:ln>
            <a:noFill/>
          </a:ln>
        </p:spPr>
      </p:pic>
      <p:sp>
        <p:nvSpPr>
          <p:cNvPr id="137" name="CustomShape 3"/>
          <p:cNvSpPr/>
          <p:nvPr/>
        </p:nvSpPr>
        <p:spPr>
          <a:xfrm>
            <a:off x="3276720" y="5516640"/>
            <a:ext cx="2590560" cy="825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gn="ctr">
              <a:lnSpc>
                <a:spcPct val="100000"/>
              </a:lnSpc>
              <a:spcBef>
                <a:spcPts val="2999"/>
              </a:spcBef>
            </a:pPr>
            <a:r>
              <a:rPr b="1" lang="sv-SE" sz="4800" spc="-1" strike="noStrike">
                <a:solidFill>
                  <a:srgbClr val="ff3399"/>
                </a:solidFill>
                <a:latin typeface="Times New Roman"/>
              </a:rPr>
              <a:t>?</a:t>
            </a:r>
            <a:r>
              <a:rPr b="1" lang="sv-SE" sz="4800" spc="-1" strike="noStrike">
                <a:solidFill>
                  <a:srgbClr val="000000"/>
                </a:solidFill>
                <a:latin typeface="Times New Roman"/>
              </a:rPr>
              <a:t>?</a:t>
            </a:r>
            <a:r>
              <a:rPr b="1" lang="sv-SE" sz="4800" spc="-1" strike="noStrike">
                <a:solidFill>
                  <a:srgbClr val="ff0066"/>
                </a:solidFill>
                <a:latin typeface="Times New Roman"/>
              </a:rPr>
              <a:t>?</a:t>
            </a:r>
            <a:r>
              <a:rPr b="1" lang="sv-SE" sz="4800" spc="-1" strike="noStrike">
                <a:solidFill>
                  <a:srgbClr val="000000"/>
                </a:solidFill>
                <a:latin typeface="Times New Roman"/>
              </a:rPr>
              <a:t>?</a:t>
            </a:r>
            <a:r>
              <a:rPr b="1" lang="sv-SE" sz="4800" spc="-1" strike="noStrike">
                <a:solidFill>
                  <a:srgbClr val="ff3399"/>
                </a:solidFill>
                <a:latin typeface="Times New Roman"/>
              </a:rPr>
              <a:t>?</a:t>
            </a:r>
            <a:endParaRPr b="0" lang="en-US" sz="4800" spc="-1" strike="noStrike">
              <a:solidFill>
                <a:srgbClr val="000000"/>
              </a:solid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468360" y="1341360"/>
            <a:ext cx="8229600" cy="4530960"/>
          </a:xfrm>
          <a:prstGeom prst="rect">
            <a:avLst/>
          </a:prstGeom>
          <a:noFill/>
          <a:ln>
            <a:noFill/>
          </a:ln>
        </p:spPr>
        <p:txBody>
          <a:bodyPr lIns="90000" rIns="90000" tIns="46800" bIns="46800">
            <a:normAutofit/>
          </a:bodyPr>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The World Health Organization (WHO) defines depression as “a common mental disorder that presents with depressed mood, loss of interest or pleasure, feelings of guilt or low self-worth, disturbed sleep or appetite, low energy, and poor concentration” (WHO, 2006). </a:t>
            </a:r>
            <a:endParaRPr b="0" lang="en-US" sz="3200" spc="-1" strike="noStrike">
              <a:solidFill>
                <a:srgbClr val="000000"/>
              </a:solidFill>
              <a:latin typeface="Times New Roman"/>
            </a:endParaRPr>
          </a:p>
        </p:txBody>
      </p:sp>
      <p:sp>
        <p:nvSpPr>
          <p:cNvPr id="68" name="TextShape 2"/>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What is Depression?</a:t>
            </a:r>
            <a:endParaRPr b="1" lang="en-US" sz="4000" spc="-1" strike="noStrike">
              <a:solidFill>
                <a:srgbClr val="a26d18"/>
              </a:solidFill>
              <a:latin typeface="Times New Roman"/>
            </a:endParaRPr>
          </a:p>
        </p:txBody>
      </p:sp>
      <p:pic>
        <p:nvPicPr>
          <p:cNvPr id="69" name="" descr=""/>
          <p:cNvPicPr/>
          <p:nvPr/>
        </p:nvPicPr>
        <p:blipFill>
          <a:blip r:embed="rId1"/>
          <a:stretch/>
        </p:blipFill>
        <p:spPr>
          <a:xfrm>
            <a:off x="5580000" y="4724280"/>
            <a:ext cx="1216080" cy="1584360"/>
          </a:xfrm>
          <a:prstGeom prst="rect">
            <a:avLst/>
          </a:prstGeom>
          <a:ln>
            <a:noFill/>
          </a:ln>
        </p:spPr>
      </p:pic>
      <p:pic>
        <p:nvPicPr>
          <p:cNvPr id="70" name="" descr=""/>
          <p:cNvPicPr/>
          <p:nvPr/>
        </p:nvPicPr>
        <p:blipFill>
          <a:blip r:embed="rId2"/>
          <a:stretch/>
        </p:blipFill>
        <p:spPr>
          <a:xfrm>
            <a:off x="1692360" y="4653000"/>
            <a:ext cx="1133280" cy="1728720"/>
          </a:xfrm>
          <a:prstGeom prst="rect">
            <a:avLst/>
          </a:prstGeom>
          <a:ln>
            <a:noFill/>
          </a:ln>
        </p:spPr>
      </p:pic>
      <p:pic>
        <p:nvPicPr>
          <p:cNvPr id="71" name="" descr=""/>
          <p:cNvPicPr/>
          <p:nvPr/>
        </p:nvPicPr>
        <p:blipFill>
          <a:blip r:embed="rId3"/>
          <a:stretch/>
        </p:blipFill>
        <p:spPr>
          <a:xfrm>
            <a:off x="3708360" y="4797360"/>
            <a:ext cx="1160640" cy="1682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457200" y="549000"/>
            <a:ext cx="8229600" cy="5576760"/>
          </a:xfrm>
          <a:prstGeom prst="rect">
            <a:avLst/>
          </a:prstGeom>
          <a:noFill/>
          <a:ln>
            <a:noFill/>
          </a:ln>
        </p:spPr>
        <p:txBody>
          <a:bodyPr lIns="90000" rIns="90000" tIns="46800" bIns="46800">
            <a:normAutofit/>
          </a:bodyPr>
          <a:p>
            <a:pPr marL="342720" indent="-342720">
              <a:lnSpc>
                <a:spcPct val="100000"/>
              </a:lnSpc>
              <a:spcBef>
                <a:spcPts val="799"/>
              </a:spcBef>
            </a:pP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Now, depression is the 6th largest burden of disease across the globe, for all ages and sexes. </a:t>
            </a:r>
            <a:endParaRPr b="0" lang="en-US" sz="3200" spc="-1" strike="noStrike">
              <a:solidFill>
                <a:srgbClr val="000000"/>
              </a:solidFill>
              <a:latin typeface="Times New Roman"/>
            </a:endParaRPr>
          </a:p>
          <a:p>
            <a:pPr marL="342720" indent="-342720">
              <a:spcBef>
                <a:spcPts val="799"/>
              </a:spcBef>
            </a:pP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By 2020…???</a:t>
            </a:r>
            <a:endParaRPr b="0" lang="en-US" sz="3200" spc="-1" strike="noStrike">
              <a:solidFill>
                <a:srgbClr val="000000"/>
              </a:solidFill>
              <a:latin typeface="Times New Roman"/>
            </a:endParaRPr>
          </a:p>
        </p:txBody>
      </p:sp>
      <p:sp>
        <p:nvSpPr>
          <p:cNvPr id="73" name="TextShape 2"/>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Have A Guess…</a:t>
            </a:r>
            <a:endParaRPr b="1" lang="en-US" sz="4000" spc="-1" strike="noStrike">
              <a:solidFill>
                <a:srgbClr val="a26d18"/>
              </a:solidFill>
              <a:latin typeface="Times New Roman"/>
            </a:endParaRPr>
          </a:p>
        </p:txBody>
      </p:sp>
      <p:pic>
        <p:nvPicPr>
          <p:cNvPr id="74" name="" descr=""/>
          <p:cNvPicPr/>
          <p:nvPr/>
        </p:nvPicPr>
        <p:blipFill>
          <a:blip r:embed="rId1"/>
          <a:stretch/>
        </p:blipFill>
        <p:spPr>
          <a:xfrm>
            <a:off x="2987640" y="4508640"/>
            <a:ext cx="1725480" cy="1427040"/>
          </a:xfrm>
          <a:prstGeom prst="rect">
            <a:avLst/>
          </a:prstGeom>
          <a:ln>
            <a:noFill/>
          </a:ln>
        </p:spPr>
      </p:pic>
      <p:pic>
        <p:nvPicPr>
          <p:cNvPr id="75" name="" descr=""/>
          <p:cNvPicPr/>
          <p:nvPr/>
        </p:nvPicPr>
        <p:blipFill>
          <a:blip r:embed="rId2"/>
          <a:stretch/>
        </p:blipFill>
        <p:spPr>
          <a:xfrm>
            <a:off x="684360" y="5300640"/>
            <a:ext cx="1314360" cy="981000"/>
          </a:xfrm>
          <a:prstGeom prst="rect">
            <a:avLst/>
          </a:prstGeom>
          <a:ln>
            <a:noFill/>
          </a:ln>
        </p:spPr>
      </p:pic>
      <p:pic>
        <p:nvPicPr>
          <p:cNvPr id="76" name="" descr=""/>
          <p:cNvPicPr/>
          <p:nvPr/>
        </p:nvPicPr>
        <p:blipFill>
          <a:blip r:embed="rId3"/>
          <a:stretch/>
        </p:blipFill>
        <p:spPr>
          <a:xfrm>
            <a:off x="7164360" y="4653000"/>
            <a:ext cx="1427040" cy="1655640"/>
          </a:xfrm>
          <a:prstGeom prst="rect">
            <a:avLst/>
          </a:prstGeom>
          <a:ln>
            <a:noFill/>
          </a:ln>
        </p:spPr>
      </p:pic>
      <p:pic>
        <p:nvPicPr>
          <p:cNvPr id="77" name="" descr=""/>
          <p:cNvPicPr/>
          <p:nvPr/>
        </p:nvPicPr>
        <p:blipFill>
          <a:blip r:embed="rId4"/>
          <a:stretch/>
        </p:blipFill>
        <p:spPr>
          <a:xfrm>
            <a:off x="5364000" y="3357720"/>
            <a:ext cx="1295640" cy="112068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457200" y="620640"/>
            <a:ext cx="8229600" cy="5510160"/>
          </a:xfrm>
          <a:prstGeom prst="rect">
            <a:avLst/>
          </a:prstGeom>
          <a:noFill/>
          <a:ln>
            <a:noFill/>
          </a:ln>
        </p:spPr>
        <p:txBody>
          <a:bodyPr lIns="90000" rIns="90000" tIns="46800" bIns="46800">
            <a:normAutofit/>
          </a:bodyPr>
          <a:p>
            <a:pPr marL="342720" indent="-342720" algn="ctr">
              <a:lnSpc>
                <a:spcPct val="100000"/>
              </a:lnSpc>
              <a:spcBef>
                <a:spcPts val="899"/>
              </a:spcBef>
            </a:pPr>
            <a:r>
              <a:rPr b="0" lang="sv-SE" sz="3600" spc="-1" strike="noStrike">
                <a:solidFill>
                  <a:srgbClr val="a26d18"/>
                </a:solidFill>
                <a:latin typeface="Castellar"/>
              </a:rPr>
              <a:t>OUR FOCUS:</a:t>
            </a:r>
            <a:endParaRPr b="0" lang="en-US" sz="3600" spc="-1" strike="noStrike">
              <a:solidFill>
                <a:srgbClr val="000000"/>
              </a:solidFill>
              <a:latin typeface="Times New Roman"/>
            </a:endParaRPr>
          </a:p>
          <a:p>
            <a:pPr marL="342720" indent="-342720" algn="ctr">
              <a:lnSpc>
                <a:spcPct val="100000"/>
              </a:lnSpc>
              <a:spcBef>
                <a:spcPts val="899"/>
              </a:spcBef>
            </a:pPr>
            <a:endParaRPr b="0" lang="en-US" sz="3600" spc="-1" strike="noStrike">
              <a:solidFill>
                <a:srgbClr val="000000"/>
              </a:solidFill>
              <a:latin typeface="Times New Roman"/>
            </a:endParaRPr>
          </a:p>
          <a:p>
            <a:pPr marL="342720" indent="-342720" algn="ctr">
              <a:spcBef>
                <a:spcPts val="598"/>
              </a:spcBef>
            </a:pPr>
            <a:endParaRPr b="0" lang="en-US" sz="3600" spc="-1" strike="noStrike">
              <a:solidFill>
                <a:srgbClr val="000000"/>
              </a:solidFill>
              <a:latin typeface="Times New Roman"/>
            </a:endParaRPr>
          </a:p>
          <a:p>
            <a:pPr marL="342720" indent="-342720" algn="ctr">
              <a:spcBef>
                <a:spcPts val="598"/>
              </a:spcBef>
            </a:pPr>
            <a:endParaRPr b="0" lang="en-US" sz="3600" spc="-1" strike="noStrike">
              <a:solidFill>
                <a:srgbClr val="000000"/>
              </a:solidFill>
              <a:latin typeface="Times New Roman"/>
            </a:endParaRPr>
          </a:p>
          <a:p>
            <a:pPr marL="342720" indent="-342720" algn="ctr">
              <a:spcBef>
                <a:spcPts val="598"/>
              </a:spcBef>
            </a:pPr>
            <a:endParaRPr b="0" lang="en-US" sz="3600" spc="-1" strike="noStrike">
              <a:solidFill>
                <a:srgbClr val="000000"/>
              </a:solidFill>
              <a:latin typeface="Times New Roman"/>
            </a:endParaRPr>
          </a:p>
          <a:p>
            <a:pPr marL="342720" indent="-342720" algn="ctr">
              <a:spcBef>
                <a:spcPts val="598"/>
              </a:spcBef>
            </a:pPr>
            <a:r>
              <a:rPr b="0" i="1" lang="sv-SE" sz="2400" spc="-1" strike="noStrike">
                <a:solidFill>
                  <a:srgbClr val="000000"/>
                </a:solidFill>
                <a:latin typeface="Times New Roman"/>
              </a:rPr>
              <a:t>DEVELOPED</a:t>
            </a:r>
            <a:endParaRPr b="0" lang="en-US" sz="2400" spc="-1" strike="noStrike">
              <a:solidFill>
                <a:srgbClr val="000000"/>
              </a:solidFill>
              <a:latin typeface="Times New Roman"/>
            </a:endParaRPr>
          </a:p>
          <a:p>
            <a:pPr marL="342720" indent="-342720" algn="ctr">
              <a:spcBef>
                <a:spcPts val="598"/>
              </a:spcBef>
            </a:pPr>
            <a:r>
              <a:rPr b="0" lang="sv-SE" sz="2400" spc="-1" strike="noStrike">
                <a:solidFill>
                  <a:srgbClr val="000000"/>
                </a:solidFill>
                <a:latin typeface="Times New Roman"/>
              </a:rPr>
              <a:t>Australia, Sweden </a:t>
            </a:r>
            <a:endParaRPr b="0" lang="en-US" sz="2400" spc="-1" strike="noStrike">
              <a:solidFill>
                <a:srgbClr val="000000"/>
              </a:solidFill>
              <a:latin typeface="Times New Roman"/>
            </a:endParaRPr>
          </a:p>
          <a:p>
            <a:pPr marL="342720" indent="-342720" algn="ctr">
              <a:spcBef>
                <a:spcPts val="598"/>
              </a:spcBef>
            </a:pPr>
            <a:r>
              <a:rPr b="0" lang="sv-SE" sz="2400" spc="-1" strike="noStrike">
                <a:solidFill>
                  <a:srgbClr val="000000"/>
                </a:solidFill>
                <a:latin typeface="Times New Roman"/>
              </a:rPr>
              <a:t>&amp; Canada</a:t>
            </a:r>
            <a:endParaRPr b="0" lang="en-US" sz="2400" spc="-1" strike="noStrike">
              <a:solidFill>
                <a:srgbClr val="000000"/>
              </a:solidFill>
              <a:latin typeface="Times New Roman"/>
            </a:endParaRPr>
          </a:p>
          <a:p>
            <a:pPr marL="342720" indent="-342720" algn="ctr">
              <a:spcBef>
                <a:spcPts val="598"/>
              </a:spcBef>
            </a:pPr>
            <a:r>
              <a:rPr b="0" lang="sv-SE" sz="2400" spc="-1" strike="noStrike">
                <a:solidFill>
                  <a:srgbClr val="000000"/>
                </a:solidFill>
                <a:latin typeface="Times New Roman"/>
              </a:rPr>
              <a:t>v.s.</a:t>
            </a:r>
            <a:endParaRPr b="0" lang="en-US" sz="2400" spc="-1" strike="noStrike">
              <a:solidFill>
                <a:srgbClr val="000000"/>
              </a:solidFill>
              <a:latin typeface="Times New Roman"/>
            </a:endParaRPr>
          </a:p>
          <a:p>
            <a:pPr marL="342720" indent="-342720" algn="ctr">
              <a:spcBef>
                <a:spcPts val="598"/>
              </a:spcBef>
            </a:pPr>
            <a:r>
              <a:rPr b="0" i="1" lang="sv-SE" sz="2400" spc="-1" strike="noStrike">
                <a:solidFill>
                  <a:srgbClr val="000000"/>
                </a:solidFill>
                <a:latin typeface="Times New Roman"/>
              </a:rPr>
              <a:t>DEVELOPING</a:t>
            </a:r>
            <a:endParaRPr b="0" lang="en-US" sz="2400" spc="-1" strike="noStrike">
              <a:solidFill>
                <a:srgbClr val="000000"/>
              </a:solidFill>
              <a:latin typeface="Times New Roman"/>
            </a:endParaRPr>
          </a:p>
          <a:p>
            <a:pPr marL="342720" indent="-342720" algn="ctr">
              <a:spcBef>
                <a:spcPts val="598"/>
              </a:spcBef>
            </a:pPr>
            <a:r>
              <a:rPr b="0" lang="sv-SE" sz="2400" spc="-1" strike="noStrike">
                <a:solidFill>
                  <a:srgbClr val="000000"/>
                </a:solidFill>
                <a:latin typeface="Times New Roman"/>
              </a:rPr>
              <a:t>India &amp; Uganda</a:t>
            </a:r>
            <a:endParaRPr b="0" lang="en-US" sz="2400" spc="-1" strike="noStrike">
              <a:solidFill>
                <a:srgbClr val="000000"/>
              </a:solidFill>
              <a:latin typeface="Times New Roman"/>
            </a:endParaRPr>
          </a:p>
        </p:txBody>
      </p:sp>
      <p:pic>
        <p:nvPicPr>
          <p:cNvPr id="79" name="" descr=""/>
          <p:cNvPicPr/>
          <p:nvPr/>
        </p:nvPicPr>
        <p:blipFill>
          <a:blip r:embed="rId1"/>
          <a:stretch/>
        </p:blipFill>
        <p:spPr>
          <a:xfrm>
            <a:off x="468360" y="404640"/>
            <a:ext cx="2195640" cy="1338480"/>
          </a:xfrm>
          <a:prstGeom prst="rect">
            <a:avLst/>
          </a:prstGeom>
          <a:ln>
            <a:noFill/>
          </a:ln>
        </p:spPr>
      </p:pic>
      <p:pic>
        <p:nvPicPr>
          <p:cNvPr id="80" name="" descr=""/>
          <p:cNvPicPr/>
          <p:nvPr/>
        </p:nvPicPr>
        <p:blipFill>
          <a:blip r:embed="rId2"/>
          <a:stretch/>
        </p:blipFill>
        <p:spPr>
          <a:xfrm>
            <a:off x="3419640" y="1628640"/>
            <a:ext cx="2195280" cy="1371600"/>
          </a:xfrm>
          <a:prstGeom prst="rect">
            <a:avLst/>
          </a:prstGeom>
          <a:ln>
            <a:noFill/>
          </a:ln>
        </p:spPr>
      </p:pic>
      <p:pic>
        <p:nvPicPr>
          <p:cNvPr id="81" name="" descr=""/>
          <p:cNvPicPr/>
          <p:nvPr/>
        </p:nvPicPr>
        <p:blipFill>
          <a:blip r:embed="rId3"/>
          <a:stretch/>
        </p:blipFill>
        <p:spPr>
          <a:xfrm>
            <a:off x="6443640" y="404640"/>
            <a:ext cx="2195640" cy="1322640"/>
          </a:xfrm>
          <a:prstGeom prst="rect">
            <a:avLst/>
          </a:prstGeom>
          <a:ln>
            <a:noFill/>
          </a:ln>
        </p:spPr>
      </p:pic>
      <p:pic>
        <p:nvPicPr>
          <p:cNvPr id="82" name="" descr=""/>
          <p:cNvPicPr/>
          <p:nvPr/>
        </p:nvPicPr>
        <p:blipFill>
          <a:blip r:embed="rId4"/>
          <a:stretch/>
        </p:blipFill>
        <p:spPr>
          <a:xfrm>
            <a:off x="6443640" y="4797360"/>
            <a:ext cx="2303640" cy="1611360"/>
          </a:xfrm>
          <a:prstGeom prst="rect">
            <a:avLst/>
          </a:prstGeom>
          <a:ln>
            <a:noFill/>
          </a:ln>
        </p:spPr>
      </p:pic>
      <p:pic>
        <p:nvPicPr>
          <p:cNvPr id="83" name="" descr=""/>
          <p:cNvPicPr/>
          <p:nvPr/>
        </p:nvPicPr>
        <p:blipFill>
          <a:blip r:embed="rId5"/>
          <a:stretch/>
        </p:blipFill>
        <p:spPr>
          <a:xfrm>
            <a:off x="395280" y="4869000"/>
            <a:ext cx="2303640" cy="151416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3600" spc="-1" strike="noStrike">
                <a:solidFill>
                  <a:srgbClr val="a26d18"/>
                </a:solidFill>
                <a:latin typeface="Castellar"/>
              </a:rPr>
              <a:t>Global Mental Health Resources</a:t>
            </a:r>
            <a:endParaRPr b="1" lang="en-US" sz="3600" spc="-1" strike="noStrike">
              <a:solidFill>
                <a:srgbClr val="a26d18"/>
              </a:solidFill>
              <a:latin typeface="Times New Roman"/>
            </a:endParaRPr>
          </a:p>
        </p:txBody>
      </p:sp>
      <p:pic>
        <p:nvPicPr>
          <p:cNvPr id="85" name="" descr=""/>
          <p:cNvPicPr/>
          <p:nvPr/>
        </p:nvPicPr>
        <p:blipFill>
          <a:blip r:embed="rId1"/>
          <a:stretch/>
        </p:blipFill>
        <p:spPr>
          <a:xfrm>
            <a:off x="250920" y="1484280"/>
            <a:ext cx="5715000" cy="4286160"/>
          </a:xfrm>
          <a:prstGeom prst="rect">
            <a:avLst/>
          </a:prstGeom>
          <a:ln>
            <a:noFill/>
          </a:ln>
        </p:spPr>
      </p:pic>
      <p:pic>
        <p:nvPicPr>
          <p:cNvPr id="86" name="" descr=""/>
          <p:cNvPicPr/>
          <p:nvPr/>
        </p:nvPicPr>
        <p:blipFill>
          <a:blip r:embed="rId2"/>
          <a:stretch/>
        </p:blipFill>
        <p:spPr>
          <a:xfrm>
            <a:off x="6012000" y="1484280"/>
            <a:ext cx="1190520" cy="952560"/>
          </a:xfrm>
          <a:prstGeom prst="rect">
            <a:avLst/>
          </a:prstGeom>
          <a:ln>
            <a:noFill/>
          </a:ln>
        </p:spPr>
      </p:pic>
      <p:pic>
        <p:nvPicPr>
          <p:cNvPr id="87" name="" descr=""/>
          <p:cNvPicPr/>
          <p:nvPr/>
        </p:nvPicPr>
        <p:blipFill>
          <a:blip r:embed="rId3"/>
          <a:stretch/>
        </p:blipFill>
        <p:spPr>
          <a:xfrm>
            <a:off x="6012000" y="3573360"/>
            <a:ext cx="1190520" cy="1333440"/>
          </a:xfrm>
          <a:prstGeom prst="rect">
            <a:avLst/>
          </a:prstGeom>
          <a:ln>
            <a:noFill/>
          </a:ln>
        </p:spPr>
      </p:pic>
      <p:sp>
        <p:nvSpPr>
          <p:cNvPr id="88" name="CustomShape 2"/>
          <p:cNvSpPr/>
          <p:nvPr/>
        </p:nvSpPr>
        <p:spPr>
          <a:xfrm>
            <a:off x="6012000" y="2421000"/>
            <a:ext cx="2842920" cy="1130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873"/>
              </a:spcBef>
            </a:pPr>
            <a:r>
              <a:rPr b="1" lang="en-US" sz="2000" spc="-1" strike="noStrike">
                <a:solidFill>
                  <a:srgbClr val="000000"/>
                </a:solidFill>
                <a:latin typeface="Times New Roman"/>
              </a:rPr>
              <a:t>Community care in mental health</a:t>
            </a:r>
            <a:r>
              <a:rPr b="0" lang="en-US" sz="1400" spc="-1" strike="noStrike">
                <a:solidFill>
                  <a:srgbClr val="000000"/>
                </a:solidFill>
                <a:latin typeface="Times New Roman"/>
              </a:rPr>
              <a:t> (MH), By Country, Total, 2005</a:t>
            </a:r>
            <a:br/>
            <a:r>
              <a:rPr b="1" lang="en-US" sz="1400" spc="-1" strike="noStrike">
                <a:solidFill>
                  <a:srgbClr val="000000"/>
                </a:solidFill>
                <a:latin typeface="Times New Roman"/>
              </a:rPr>
              <a:t>Source: </a:t>
            </a:r>
            <a:r>
              <a:rPr b="0" lang="en-US" sz="1400" spc="-1" strike="noStrike">
                <a:solidFill>
                  <a:srgbClr val="000000"/>
                </a:solidFill>
                <a:latin typeface="Times New Roman"/>
              </a:rPr>
              <a:t>Mental Health Atlas 2005</a:t>
            </a:r>
            <a:endParaRPr b="0" lang="en-US" sz="1400" spc="-1" strike="noStrike">
              <a:solidFill>
                <a:srgbClr val="000000"/>
              </a:solidFill>
              <a:latin typeface="Arial"/>
            </a:endParaRPr>
          </a:p>
        </p:txBody>
      </p:sp>
      <p:sp>
        <p:nvSpPr>
          <p:cNvPr id="89" name="CustomShape 3"/>
          <p:cNvSpPr/>
          <p:nvPr/>
        </p:nvSpPr>
        <p:spPr>
          <a:xfrm>
            <a:off x="6084720" y="4797360"/>
            <a:ext cx="2916360" cy="1130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p>
            <a:pPr>
              <a:lnSpc>
                <a:spcPct val="100000"/>
              </a:lnSpc>
              <a:spcBef>
                <a:spcPts val="873"/>
              </a:spcBef>
            </a:pPr>
            <a:r>
              <a:rPr b="1" lang="en-US" sz="2000" spc="-1" strike="noStrike">
                <a:solidFill>
                  <a:srgbClr val="000000"/>
                </a:solidFill>
                <a:latin typeface="Times New Roman"/>
              </a:rPr>
              <a:t>Psychiatric nurses / 100,000</a:t>
            </a:r>
            <a:r>
              <a:rPr b="0" lang="en-US" sz="1400" spc="-1" strike="noStrike">
                <a:solidFill>
                  <a:srgbClr val="000000"/>
                </a:solidFill>
                <a:latin typeface="Times New Roman"/>
              </a:rPr>
              <a:t> (MH), By Country, Total, 2005</a:t>
            </a:r>
            <a:br/>
            <a:r>
              <a:rPr b="1" lang="en-US" sz="1400" spc="-1" strike="noStrike">
                <a:solidFill>
                  <a:srgbClr val="000000"/>
                </a:solidFill>
                <a:latin typeface="Times New Roman"/>
              </a:rPr>
              <a:t>Source: </a:t>
            </a:r>
            <a:r>
              <a:rPr b="0" lang="en-US" sz="1400" spc="-1" strike="noStrike">
                <a:solidFill>
                  <a:srgbClr val="000000"/>
                </a:solidFill>
                <a:latin typeface="Times New Roman"/>
              </a:rPr>
              <a:t>Mental Health Atlas 2005 </a:t>
            </a:r>
            <a:endParaRPr b="0" lang="en-US" sz="1400" spc="-1" strike="noStrike">
              <a:solidFill>
                <a:srgbClr val="000000"/>
              </a:solid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COMMON THERAPIES</a:t>
            </a:r>
            <a:br/>
            <a:endParaRPr b="1" lang="en-US" sz="4000" spc="-1" strike="noStrike">
              <a:solidFill>
                <a:srgbClr val="a26d18"/>
              </a:solidFill>
              <a:latin typeface="Times New Roman"/>
            </a:endParaRPr>
          </a:p>
        </p:txBody>
      </p:sp>
      <p:sp>
        <p:nvSpPr>
          <p:cNvPr id="91"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lnSpc>
                <a:spcPct val="90000"/>
              </a:lnSpc>
              <a:spcBef>
                <a:spcPts val="697"/>
              </a:spcBef>
              <a:buClr>
                <a:srgbClr val="ff0000"/>
              </a:buClr>
              <a:buSzPct val="60000"/>
              <a:buFont typeface="Wingdings" charset="2"/>
              <a:buChar char=""/>
            </a:pPr>
            <a:r>
              <a:rPr b="0" lang="sv-SE" sz="2800" spc="-1" strike="noStrike">
                <a:solidFill>
                  <a:srgbClr val="000000"/>
                </a:solidFill>
                <a:latin typeface="Times New Roman"/>
              </a:rPr>
              <a:t>In Australia, Sweden and Canada:</a:t>
            </a:r>
            <a:endParaRPr b="0" lang="en-US" sz="2800" spc="-1" strike="noStrike">
              <a:solidFill>
                <a:srgbClr val="000000"/>
              </a:solidFill>
              <a:latin typeface="Times New Roman"/>
            </a:endParaRPr>
          </a:p>
          <a:p>
            <a:pPr lvl="1" marL="742680" indent="-285480">
              <a:lnSpc>
                <a:spcPct val="200000"/>
              </a:lnSpc>
              <a:spcBef>
                <a:spcPts val="598"/>
              </a:spcBef>
              <a:buClr>
                <a:srgbClr val="a26d18"/>
              </a:buClr>
              <a:buSzPct val="60000"/>
              <a:buFont typeface="Wingdings" charset="2"/>
              <a:buChar char=""/>
            </a:pPr>
            <a:r>
              <a:rPr b="0" lang="en-US" sz="2400" spc="-1" strike="noStrike">
                <a:solidFill>
                  <a:srgbClr val="000000"/>
                </a:solidFill>
                <a:latin typeface="Times New Roman"/>
              </a:rPr>
              <a:t>Anti-depressant medications </a:t>
            </a:r>
            <a:endParaRPr b="0" lang="en-US" sz="2400" spc="-1" strike="noStrike">
              <a:solidFill>
                <a:srgbClr val="000000"/>
              </a:solidFill>
              <a:latin typeface="Times New Roman"/>
            </a:endParaRPr>
          </a:p>
          <a:p>
            <a:pPr lvl="1" marL="742680" indent="-285480">
              <a:lnSpc>
                <a:spcPct val="200000"/>
              </a:lnSpc>
              <a:spcBef>
                <a:spcPts val="598"/>
              </a:spcBef>
              <a:buClr>
                <a:srgbClr val="a26d18"/>
              </a:buClr>
              <a:buSzPct val="60000"/>
              <a:buFont typeface="Wingdings" charset="2"/>
              <a:buChar char=""/>
            </a:pPr>
            <a:r>
              <a:rPr b="0" lang="en-US" sz="2400" spc="-1" strike="noStrike">
                <a:solidFill>
                  <a:srgbClr val="000000"/>
                </a:solidFill>
                <a:latin typeface="Times New Roman"/>
              </a:rPr>
              <a:t>Psychotherapy,</a:t>
            </a:r>
            <a:endParaRPr b="0" lang="en-US" sz="2400" spc="-1" strike="noStrike">
              <a:solidFill>
                <a:srgbClr val="000000"/>
              </a:solidFill>
              <a:latin typeface="Times New Roman"/>
            </a:endParaRPr>
          </a:p>
          <a:p>
            <a:pPr lvl="1" marL="742680" indent="-285480">
              <a:lnSpc>
                <a:spcPct val="200000"/>
              </a:lnSpc>
              <a:spcBef>
                <a:spcPts val="598"/>
              </a:spcBef>
              <a:buClr>
                <a:srgbClr val="a26d18"/>
              </a:buClr>
              <a:buSzPct val="60000"/>
              <a:buFont typeface="Wingdings" charset="2"/>
              <a:buChar char=""/>
            </a:pPr>
            <a:r>
              <a:rPr b="0" lang="en-US" sz="2400" spc="-1" strike="noStrike">
                <a:solidFill>
                  <a:srgbClr val="000000"/>
                </a:solidFill>
                <a:latin typeface="Times New Roman"/>
              </a:rPr>
              <a:t>Cognitive behavioural therapy, </a:t>
            </a:r>
            <a:endParaRPr b="0" lang="en-US" sz="2400" spc="-1" strike="noStrike">
              <a:solidFill>
                <a:srgbClr val="000000"/>
              </a:solidFill>
              <a:latin typeface="Times New Roman"/>
            </a:endParaRPr>
          </a:p>
          <a:p>
            <a:pPr lvl="1" marL="742680" indent="-285480">
              <a:lnSpc>
                <a:spcPct val="200000"/>
              </a:lnSpc>
              <a:spcBef>
                <a:spcPts val="598"/>
              </a:spcBef>
              <a:buClr>
                <a:srgbClr val="a26d18"/>
              </a:buClr>
              <a:buSzPct val="60000"/>
              <a:buFont typeface="Wingdings" charset="2"/>
              <a:buChar char=""/>
            </a:pPr>
            <a:r>
              <a:rPr b="0" lang="en-US" sz="2400" spc="-1" strike="noStrike">
                <a:solidFill>
                  <a:srgbClr val="000000"/>
                </a:solidFill>
                <a:latin typeface="Times New Roman"/>
              </a:rPr>
              <a:t>Interpersonal therapy, </a:t>
            </a:r>
            <a:r>
              <a:rPr b="0" lang="sv-SE" sz="2400" spc="-1" strike="noStrike">
                <a:solidFill>
                  <a:srgbClr val="000000"/>
                </a:solidFill>
                <a:latin typeface="Times New Roman"/>
              </a:rPr>
              <a:t>and</a:t>
            </a:r>
            <a:endParaRPr b="0" lang="en-US" sz="2400" spc="-1" strike="noStrike">
              <a:solidFill>
                <a:srgbClr val="000000"/>
              </a:solidFill>
              <a:latin typeface="Times New Roman"/>
            </a:endParaRPr>
          </a:p>
          <a:p>
            <a:pPr lvl="1" marL="742680" indent="-285480">
              <a:lnSpc>
                <a:spcPct val="200000"/>
              </a:lnSpc>
              <a:spcBef>
                <a:spcPts val="598"/>
              </a:spcBef>
              <a:buClr>
                <a:srgbClr val="a26d18"/>
              </a:buClr>
              <a:buSzPct val="60000"/>
              <a:buFont typeface="Wingdings" charset="2"/>
              <a:buChar char=""/>
            </a:pPr>
            <a:r>
              <a:rPr b="0" lang="en-US" sz="2400" spc="-1" strike="noStrike">
                <a:solidFill>
                  <a:srgbClr val="000000"/>
                </a:solidFill>
                <a:latin typeface="Times New Roman"/>
              </a:rPr>
              <a:t>Family therapy </a:t>
            </a:r>
            <a:endParaRPr b="0" lang="en-US" sz="2400" spc="-1" strike="noStrike">
              <a:solidFill>
                <a:srgbClr val="000000"/>
              </a:solidFill>
              <a:latin typeface="Times New Roman"/>
            </a:endParaRPr>
          </a:p>
        </p:txBody>
      </p:sp>
      <p:pic>
        <p:nvPicPr>
          <p:cNvPr id="92" name="" descr=""/>
          <p:cNvPicPr/>
          <p:nvPr/>
        </p:nvPicPr>
        <p:blipFill>
          <a:blip r:embed="rId1"/>
          <a:stretch/>
        </p:blipFill>
        <p:spPr>
          <a:xfrm>
            <a:off x="6948360" y="1519200"/>
            <a:ext cx="1295640" cy="1149480"/>
          </a:xfrm>
          <a:prstGeom prst="rect">
            <a:avLst/>
          </a:prstGeom>
          <a:ln>
            <a:noFill/>
          </a:ln>
        </p:spPr>
      </p:pic>
      <p:pic>
        <p:nvPicPr>
          <p:cNvPr id="93" name="" descr=""/>
          <p:cNvPicPr/>
          <p:nvPr/>
        </p:nvPicPr>
        <p:blipFill>
          <a:blip r:embed="rId2"/>
          <a:stretch/>
        </p:blipFill>
        <p:spPr>
          <a:xfrm>
            <a:off x="5003640" y="2360520"/>
            <a:ext cx="1440000" cy="1365480"/>
          </a:xfrm>
          <a:prstGeom prst="rect">
            <a:avLst/>
          </a:prstGeom>
          <a:ln>
            <a:noFill/>
          </a:ln>
        </p:spPr>
      </p:pic>
      <p:pic>
        <p:nvPicPr>
          <p:cNvPr id="94" name="" descr=""/>
          <p:cNvPicPr/>
          <p:nvPr/>
        </p:nvPicPr>
        <p:blipFill>
          <a:blip r:embed="rId3"/>
          <a:stretch/>
        </p:blipFill>
        <p:spPr>
          <a:xfrm>
            <a:off x="7093080" y="4869000"/>
            <a:ext cx="1095120" cy="1341360"/>
          </a:xfrm>
          <a:prstGeom prst="rect">
            <a:avLst/>
          </a:prstGeom>
          <a:ln>
            <a:noFill/>
          </a:ln>
        </p:spPr>
      </p:pic>
      <p:pic>
        <p:nvPicPr>
          <p:cNvPr id="95" name="" descr=""/>
          <p:cNvPicPr/>
          <p:nvPr/>
        </p:nvPicPr>
        <p:blipFill>
          <a:blip r:embed="rId4"/>
          <a:stretch/>
        </p:blipFill>
        <p:spPr>
          <a:xfrm>
            <a:off x="6804000" y="3213000"/>
            <a:ext cx="1871640" cy="1235160"/>
          </a:xfrm>
          <a:prstGeom prst="rect">
            <a:avLst/>
          </a:prstGeom>
          <a:ln>
            <a:noFill/>
          </a:ln>
        </p:spPr>
      </p:pic>
      <p:pic>
        <p:nvPicPr>
          <p:cNvPr id="96" name="" descr=""/>
          <p:cNvPicPr/>
          <p:nvPr/>
        </p:nvPicPr>
        <p:blipFill>
          <a:blip r:embed="rId5"/>
          <a:stretch/>
        </p:blipFill>
        <p:spPr>
          <a:xfrm>
            <a:off x="5076720" y="4221000"/>
            <a:ext cx="1228680" cy="16146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5796000" y="1773360"/>
            <a:ext cx="2843280" cy="3744720"/>
          </a:xfrm>
          <a:prstGeom prst="rect">
            <a:avLst/>
          </a:prstGeom>
          <a:ln>
            <a:noFill/>
          </a:ln>
        </p:spPr>
      </p:pic>
      <p:sp>
        <p:nvSpPr>
          <p:cNvPr id="98" name="TextShape 1"/>
          <p:cNvSpPr txBox="1"/>
          <p:nvPr/>
        </p:nvSpPr>
        <p:spPr>
          <a:xfrm>
            <a:off x="468360" y="836640"/>
            <a:ext cx="8229600" cy="5294160"/>
          </a:xfrm>
          <a:prstGeom prst="rect">
            <a:avLst/>
          </a:prstGeom>
          <a:noFill/>
          <a:ln>
            <a:noFill/>
          </a:ln>
        </p:spPr>
        <p:txBody>
          <a:bodyPr lIns="90000" rIns="90000" tIns="46800" bIns="46800">
            <a:normAutofit/>
          </a:bodyPr>
          <a:p>
            <a:pPr marL="342720" indent="-342720">
              <a:spcBef>
                <a:spcPts val="799"/>
              </a:spcBef>
              <a:buClr>
                <a:srgbClr val="ff0000"/>
              </a:buClr>
              <a:buSzPct val="60000"/>
              <a:buFont typeface="Wingdings" charset="2"/>
              <a:buChar char=""/>
            </a:pP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Population of </a:t>
            </a:r>
            <a:r>
              <a:rPr b="0" lang="en-US" sz="3200" spc="-1" strike="noStrike">
                <a:solidFill>
                  <a:srgbClr val="000000"/>
                </a:solidFill>
                <a:latin typeface="Times New Roman"/>
              </a:rPr>
              <a:t>1,103,371,000</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In 2001, for every 100,000 </a:t>
            </a:r>
            <a:endParaRPr b="0" lang="en-US" sz="3200" spc="-1" strike="noStrike">
              <a:solidFill>
                <a:srgbClr val="000000"/>
              </a:solidFill>
              <a:latin typeface="Times New Roman"/>
            </a:endParaRPr>
          </a:p>
          <a:p>
            <a:pPr marL="342720" indent="-342720">
              <a:spcBef>
                <a:spcPts val="799"/>
              </a:spcBef>
            </a:pPr>
            <a:r>
              <a:rPr b="0" lang="en-US" sz="3200" spc="-1" strike="noStrike">
                <a:solidFill>
                  <a:srgbClr val="000000"/>
                </a:solidFill>
                <a:latin typeface="Times New Roman"/>
              </a:rPr>
              <a:t>people in India there were;</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0.4 psychiatrists, </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0.04 psychiatric nurses, </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0.02 psychologists, and </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2.5 psychiatric beds  </a:t>
            </a:r>
            <a:endParaRPr b="0" lang="en-US" sz="3200" spc="-1" strike="noStrike">
              <a:solidFill>
                <a:srgbClr val="000000"/>
              </a:solidFill>
              <a:latin typeface="Times New Roman"/>
            </a:endParaRPr>
          </a:p>
        </p:txBody>
      </p:sp>
      <p:sp>
        <p:nvSpPr>
          <p:cNvPr id="99" name="TextShape 2"/>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INDIA</a:t>
            </a:r>
            <a:endParaRPr b="1" lang="en-US" sz="4000" spc="-1" strike="noStrike">
              <a:solidFill>
                <a:srgbClr val="a26d18"/>
              </a:solidFill>
              <a:latin typeface="Times New Roman"/>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UGANDA</a:t>
            </a:r>
            <a:endParaRPr b="1" lang="en-US" sz="4000" spc="-1" strike="noStrike">
              <a:solidFill>
                <a:srgbClr val="a26d18"/>
              </a:solidFill>
              <a:latin typeface="Times New Roman"/>
            </a:endParaRPr>
          </a:p>
        </p:txBody>
      </p:sp>
      <p:sp>
        <p:nvSpPr>
          <p:cNvPr id="101" name="TextShape 2"/>
          <p:cNvSpPr txBox="1"/>
          <p:nvPr/>
        </p:nvSpPr>
        <p:spPr>
          <a:xfrm>
            <a:off x="457200" y="1599840"/>
            <a:ext cx="5338800" cy="4530600"/>
          </a:xfrm>
          <a:prstGeom prst="rect">
            <a:avLst/>
          </a:prstGeom>
          <a:noFill/>
          <a:ln>
            <a:noFill/>
          </a:ln>
        </p:spPr>
        <p:txBody>
          <a:bodyPr lIns="90000" rIns="90000" tIns="46800" bIns="46800">
            <a:normAutofit/>
          </a:bodyPr>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Population of 24,700,000 </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For every </a:t>
            </a:r>
            <a:r>
              <a:rPr b="0" lang="en-US" sz="3200" spc="-1" strike="noStrike">
                <a:solidFill>
                  <a:srgbClr val="000000"/>
                </a:solidFill>
                <a:latin typeface="Times New Roman"/>
              </a:rPr>
              <a:t>100,000 persons there are said to be;</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0.05 psychiatrists (12 psychiatrists in total), </a:t>
            </a:r>
            <a:r>
              <a:rPr b="0" lang="sv-SE" sz="3200" spc="-1" strike="noStrike">
                <a:solidFill>
                  <a:srgbClr val="000000"/>
                </a:solidFill>
                <a:latin typeface="Times New Roman"/>
              </a:rPr>
              <a:t>and</a:t>
            </a:r>
            <a:endParaRPr b="0" lang="en-US" sz="3200" spc="-1" strike="noStrike">
              <a:solidFill>
                <a:srgbClr val="000000"/>
              </a:solidFill>
              <a:latin typeface="Times New Roman"/>
            </a:endParaRPr>
          </a:p>
          <a:p>
            <a:pPr marL="342720" indent="-342720">
              <a:spcBef>
                <a:spcPts val="799"/>
              </a:spcBef>
              <a:buClr>
                <a:srgbClr val="ff0000"/>
              </a:buClr>
              <a:buSzPct val="60000"/>
              <a:buFont typeface="Wingdings" charset="2"/>
              <a:buChar char=""/>
            </a:pPr>
            <a:r>
              <a:rPr b="0" lang="en-US" sz="3200" spc="-1" strike="noStrike">
                <a:solidFill>
                  <a:srgbClr val="000000"/>
                </a:solidFill>
                <a:latin typeface="Times New Roman"/>
              </a:rPr>
              <a:t>346 traditional healers</a:t>
            </a:r>
            <a:endParaRPr b="0" lang="en-US" sz="3200" spc="-1" strike="noStrike">
              <a:solidFill>
                <a:srgbClr val="000000"/>
              </a:solidFill>
              <a:latin typeface="Times New Roman"/>
            </a:endParaRPr>
          </a:p>
        </p:txBody>
      </p:sp>
      <p:pic>
        <p:nvPicPr>
          <p:cNvPr id="102" name="" descr=""/>
          <p:cNvPicPr/>
          <p:nvPr/>
        </p:nvPicPr>
        <p:blipFill>
          <a:blip r:embed="rId1"/>
          <a:stretch/>
        </p:blipFill>
        <p:spPr>
          <a:xfrm>
            <a:off x="5580000" y="1700280"/>
            <a:ext cx="3011400" cy="331308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457200" y="277560"/>
            <a:ext cx="8229600" cy="1143000"/>
          </a:xfrm>
          <a:prstGeom prst="rect">
            <a:avLst/>
          </a:prstGeom>
          <a:noFill/>
          <a:ln>
            <a:noFill/>
          </a:ln>
        </p:spPr>
        <p:txBody>
          <a:bodyPr lIns="90000" rIns="90000" tIns="46800" bIns="46800" anchor="ctr"/>
          <a:p>
            <a:pPr algn="ctr">
              <a:lnSpc>
                <a:spcPct val="100000"/>
              </a:lnSpc>
            </a:pPr>
            <a:r>
              <a:rPr b="0" lang="sv-SE" sz="4000" spc="-1" strike="noStrike">
                <a:solidFill>
                  <a:srgbClr val="a26d18"/>
                </a:solidFill>
                <a:latin typeface="Castellar"/>
              </a:rPr>
              <a:t>In Uganda &amp; India:</a:t>
            </a:r>
            <a:endParaRPr b="1" lang="en-US" sz="4000" spc="-1" strike="noStrike">
              <a:solidFill>
                <a:srgbClr val="a26d18"/>
              </a:solidFill>
              <a:latin typeface="Times New Roman"/>
            </a:endParaRPr>
          </a:p>
        </p:txBody>
      </p:sp>
      <p:sp>
        <p:nvSpPr>
          <p:cNvPr id="104" name="TextShape 2"/>
          <p:cNvSpPr txBox="1"/>
          <p:nvPr/>
        </p:nvSpPr>
        <p:spPr>
          <a:xfrm>
            <a:off x="457200" y="1599840"/>
            <a:ext cx="8229600" cy="4530600"/>
          </a:xfrm>
          <a:prstGeom prst="rect">
            <a:avLst/>
          </a:prstGeom>
          <a:noFill/>
          <a:ln>
            <a:noFill/>
          </a:ln>
        </p:spPr>
        <p:txBody>
          <a:bodyPr lIns="90000" rIns="90000" tIns="46800" bIns="46800">
            <a:normAutofit/>
          </a:bodyPr>
          <a:p>
            <a:pPr marL="342720" indent="-342720">
              <a:spcBef>
                <a:spcPts val="799"/>
              </a:spcBef>
              <a:buClr>
                <a:srgbClr val="ff0000"/>
              </a:buClr>
              <a:buSzPct val="60000"/>
              <a:buFont typeface="Wingdings" charset="2"/>
              <a:buChar char=""/>
            </a:pPr>
            <a:r>
              <a:rPr b="0" lang="sv-SE" sz="3200" spc="-1" strike="noStrike">
                <a:solidFill>
                  <a:srgbClr val="000000"/>
                </a:solidFill>
                <a:latin typeface="Times New Roman"/>
              </a:rPr>
              <a:t>Traditional Healing is the most common treatment modality:</a:t>
            </a:r>
            <a:endParaRPr b="0" lang="en-US" sz="3200" spc="-1" strike="noStrike">
              <a:solidFill>
                <a:srgbClr val="000000"/>
              </a:solidFill>
              <a:latin typeface="Times New Roman"/>
            </a:endParaRPr>
          </a:p>
          <a:p>
            <a:pPr lvl="1" marL="742680" indent="-285480">
              <a:spcBef>
                <a:spcPts val="697"/>
              </a:spcBef>
              <a:buClr>
                <a:srgbClr val="a26d18"/>
              </a:buClr>
              <a:buSzPct val="60000"/>
              <a:buFont typeface="Wingdings" charset="2"/>
              <a:buChar char=""/>
            </a:pPr>
            <a:r>
              <a:rPr b="0" lang="sv-SE" sz="2800" spc="-1" strike="noStrike">
                <a:solidFill>
                  <a:srgbClr val="000000"/>
                </a:solidFill>
                <a:latin typeface="Times New Roman"/>
              </a:rPr>
              <a:t>Lack of access to western psychological treatment</a:t>
            </a:r>
            <a:endParaRPr b="0" lang="en-US" sz="2800" spc="-1" strike="noStrike">
              <a:solidFill>
                <a:srgbClr val="000000"/>
              </a:solidFill>
              <a:latin typeface="Times New Roman"/>
            </a:endParaRPr>
          </a:p>
          <a:p>
            <a:pPr lvl="1" marL="742680" indent="-285480">
              <a:spcBef>
                <a:spcPts val="697"/>
              </a:spcBef>
              <a:buClr>
                <a:srgbClr val="a26d18"/>
              </a:buClr>
              <a:buSzPct val="60000"/>
              <a:buFont typeface="Wingdings" charset="2"/>
              <a:buChar char=""/>
            </a:pPr>
            <a:r>
              <a:rPr b="0" lang="sv-SE" sz="2800" spc="-1" strike="noStrike">
                <a:solidFill>
                  <a:srgbClr val="000000"/>
                </a:solidFill>
                <a:latin typeface="Times New Roman"/>
              </a:rPr>
              <a:t>Belief systems</a:t>
            </a:r>
            <a:endParaRPr b="0" lang="en-US" sz="2800" spc="-1" strike="noStrike">
              <a:solidFill>
                <a:srgbClr val="000000"/>
              </a:solidFill>
              <a:latin typeface="Times New Roman"/>
            </a:endParaRPr>
          </a:p>
          <a:p>
            <a:pPr lvl="2" marL="1143000" indent="-228600">
              <a:spcBef>
                <a:spcPts val="598"/>
              </a:spcBef>
              <a:buClr>
                <a:srgbClr val="cc6600"/>
              </a:buClr>
              <a:buSzPct val="60000"/>
              <a:buFont typeface="Wingdings" charset="2"/>
              <a:buChar char=""/>
            </a:pPr>
            <a:r>
              <a:rPr b="0" lang="sv-SE" sz="2400" spc="-1" strike="noStrike">
                <a:solidFill>
                  <a:srgbClr val="000000"/>
                </a:solidFill>
                <a:latin typeface="Times New Roman"/>
              </a:rPr>
              <a:t>Causes of depression</a:t>
            </a:r>
            <a:endParaRPr b="0" lang="en-US" sz="2400" spc="-1" strike="noStrike">
              <a:solidFill>
                <a:srgbClr val="000000"/>
              </a:solidFill>
              <a:latin typeface="Times New Roman"/>
            </a:endParaRPr>
          </a:p>
          <a:p>
            <a:pPr lvl="2" marL="1143000" indent="-228600">
              <a:spcBef>
                <a:spcPts val="598"/>
              </a:spcBef>
              <a:buClr>
                <a:srgbClr val="cc6600"/>
              </a:buClr>
              <a:buSzPct val="60000"/>
              <a:buFont typeface="Wingdings" charset="2"/>
              <a:buChar char=""/>
            </a:pPr>
            <a:r>
              <a:rPr b="0" lang="sv-SE" sz="2400" spc="-1" strike="noStrike">
                <a:solidFill>
                  <a:srgbClr val="000000"/>
                </a:solidFill>
                <a:latin typeface="Times New Roman"/>
              </a:rPr>
              <a:t>Methods of Treatment</a:t>
            </a:r>
            <a:endParaRPr b="0" lang="en-US" sz="2400" spc="-1" strike="noStrike">
              <a:solidFill>
                <a:srgbClr val="000000"/>
              </a:solidFill>
              <a:latin typeface="Times New Roman"/>
            </a:endParaRPr>
          </a:p>
          <a:p>
            <a:pPr lvl="2" marL="1143000" indent="-228600">
              <a:spcBef>
                <a:spcPts val="598"/>
              </a:spcBef>
              <a:buClr>
                <a:srgbClr val="cc6600"/>
              </a:buClr>
              <a:buSzPct val="60000"/>
              <a:buFont typeface="Wingdings" charset="2"/>
              <a:buChar char=""/>
            </a:pPr>
            <a:r>
              <a:rPr b="0" lang="sv-SE" sz="2400" spc="-1" strike="noStrike">
                <a:solidFill>
                  <a:srgbClr val="000000"/>
                </a:solidFill>
                <a:latin typeface="Times New Roman"/>
              </a:rPr>
              <a:t>Stigma</a:t>
            </a:r>
            <a:endParaRPr b="0" lang="en-US" sz="2400" spc="-1" strike="noStrike">
              <a:solidFill>
                <a:srgbClr val="000000"/>
              </a:solidFill>
              <a:latin typeface="Times New Roman"/>
            </a:endParaRPr>
          </a:p>
          <a:p>
            <a:pPr lvl="1" marL="742680" indent="-285480">
              <a:spcBef>
                <a:spcPts val="697"/>
              </a:spcBef>
              <a:buClr>
                <a:srgbClr val="a26d18"/>
              </a:buClr>
              <a:buSzPct val="60000"/>
              <a:buFont typeface="Wingdings" charset="2"/>
              <a:buChar char=""/>
            </a:pPr>
            <a:r>
              <a:rPr b="0" lang="sv-SE" sz="2800" spc="-1" strike="noStrike">
                <a:solidFill>
                  <a:srgbClr val="000000"/>
                </a:solidFill>
                <a:latin typeface="Times New Roman"/>
              </a:rPr>
              <a:t>Economic reasons</a:t>
            </a:r>
            <a:endParaRPr b="0" lang="en-US" sz="2800" spc="-1" strike="noStrike">
              <a:solidFill>
                <a:srgbClr val="000000"/>
              </a:solidFill>
              <a:latin typeface="Times New Roman"/>
            </a:endParaRPr>
          </a:p>
        </p:txBody>
      </p:sp>
      <p:pic>
        <p:nvPicPr>
          <p:cNvPr id="105" name="" descr=""/>
          <p:cNvPicPr/>
          <p:nvPr/>
        </p:nvPicPr>
        <p:blipFill>
          <a:blip r:embed="rId1"/>
          <a:stretch/>
        </p:blipFill>
        <p:spPr>
          <a:xfrm>
            <a:off x="4572000" y="3284640"/>
            <a:ext cx="1655640" cy="1511280"/>
          </a:xfrm>
          <a:prstGeom prst="rect">
            <a:avLst/>
          </a:prstGeom>
          <a:ln>
            <a:noFill/>
          </a:ln>
        </p:spPr>
      </p:pic>
      <p:pic>
        <p:nvPicPr>
          <p:cNvPr id="106" name="" descr=""/>
          <p:cNvPicPr/>
          <p:nvPr/>
        </p:nvPicPr>
        <p:blipFill>
          <a:blip r:embed="rId2"/>
          <a:stretch/>
        </p:blipFill>
        <p:spPr>
          <a:xfrm>
            <a:off x="5003640" y="4941720"/>
            <a:ext cx="1398600" cy="1582920"/>
          </a:xfrm>
          <a:prstGeom prst="rect">
            <a:avLst/>
          </a:prstGeom>
          <a:ln>
            <a:noFill/>
          </a:ln>
        </p:spPr>
      </p:pic>
      <p:pic>
        <p:nvPicPr>
          <p:cNvPr id="107" name="" descr=""/>
          <p:cNvPicPr/>
          <p:nvPr/>
        </p:nvPicPr>
        <p:blipFill>
          <a:blip r:embed="rId3"/>
          <a:stretch/>
        </p:blipFill>
        <p:spPr>
          <a:xfrm>
            <a:off x="6588000" y="3284640"/>
            <a:ext cx="1727280" cy="1293840"/>
          </a:xfrm>
          <a:prstGeom prst="rect">
            <a:avLst/>
          </a:prstGeom>
          <a:ln>
            <a:noFill/>
          </a:ln>
        </p:spPr>
      </p:pic>
      <p:pic>
        <p:nvPicPr>
          <p:cNvPr id="108" name="" descr=""/>
          <p:cNvPicPr/>
          <p:nvPr/>
        </p:nvPicPr>
        <p:blipFill>
          <a:blip r:embed="rId4"/>
          <a:stretch/>
        </p:blipFill>
        <p:spPr>
          <a:xfrm>
            <a:off x="6659640" y="4724280"/>
            <a:ext cx="1547640" cy="18018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197</TotalTime>
  <Application>LibreOffice/5.4.0.1$Windows_X86_64 LibreOffice_project/962a9c4e2f56d1dbdd354b1becda28edd471f4f2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2006-10-31T11:45:40Z</dcterms:created>
  <dc:creator>User</dc:creator>
  <dc:description/>
  <dc:language>en-US</dc:language>
  <cp:lastModifiedBy>Starbeam</cp:lastModifiedBy>
  <dcterms:modified xsi:type="dcterms:W3CDTF">2006-10-31T17:58:17Z</dcterms:modified>
  <cp:revision>10</cp:revision>
  <dc:subject/>
  <dc:title>Mental Health Care A global perspective on depression  Ragnar Asker, Jennifer Bezaire, Rebecca Bond, Kelly Langford </dc:title>
</cp:coreProperties>
</file>